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9" r:id="rId4"/>
    <p:sldId id="260" r:id="rId5"/>
    <p:sldId id="259" r:id="rId6"/>
    <p:sldId id="273" r:id="rId7"/>
    <p:sldId id="264" r:id="rId8"/>
    <p:sldId id="265" r:id="rId9"/>
    <p:sldId id="266" r:id="rId10"/>
    <p:sldId id="263" r:id="rId11"/>
    <p:sldId id="267" r:id="rId12"/>
    <p:sldId id="268" r:id="rId13"/>
    <p:sldId id="262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34"/>
    <a:srgbClr val="CC0000"/>
    <a:srgbClr val="4F891F"/>
    <a:srgbClr val="F49022"/>
    <a:srgbClr val="B2B2B2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9" autoAdjust="0"/>
  </p:normalViewPr>
  <p:slideViewPr>
    <p:cSldViewPr>
      <p:cViewPr varScale="1">
        <p:scale>
          <a:sx n="87" d="100"/>
          <a:sy n="87" d="100"/>
        </p:scale>
        <p:origin x="-146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-1.591499495070381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2735886093749526E-2"/>
                  <c:y val="6.25000000000000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Оптимальный уровень</c:v>
                </c:pt>
                <c:pt idx="1">
                  <c:v>Достаточный уровень</c:v>
                </c:pt>
                <c:pt idx="2">
                  <c:v>Критический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0.21</c:v>
                </c:pt>
                <c:pt idx="1">
                  <c:v>0.72</c:v>
                </c:pt>
                <c:pt idx="2">
                  <c:v>7.0000000000000007E-2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1.1367853536216997E-2"/>
                  <c:y val="-4.0624999999999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64142424346039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462136365190595E-2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Оптимальный уровень</c:v>
                </c:pt>
                <c:pt idx="1">
                  <c:v>Достаточный уровень</c:v>
                </c:pt>
                <c:pt idx="2">
                  <c:v>Критический уровень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0.22</c:v>
                </c:pt>
                <c:pt idx="1">
                  <c:v>0.67</c:v>
                </c:pt>
                <c:pt idx="2">
                  <c:v>0.11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07434"/>
            </a:solidFill>
          </c:spPr>
          <c:invertIfNegative val="0"/>
          <c:dLbls>
            <c:dLbl>
              <c:idx val="0"/>
              <c:layout>
                <c:manualLayout>
                  <c:x val="4.092427273038119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547141414486798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0018555559354784E-2"/>
                  <c:y val="1.874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Оптимальный уровень</c:v>
                </c:pt>
                <c:pt idx="1">
                  <c:v>Достаточный уровень</c:v>
                </c:pt>
                <c:pt idx="2">
                  <c:v>Критический уровень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0.24</c:v>
                </c:pt>
                <c:pt idx="1">
                  <c:v>0.64</c:v>
                </c:pt>
                <c:pt idx="2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1875200"/>
        <c:axId val="221950720"/>
      </c:barChart>
      <c:catAx>
        <c:axId val="221875200"/>
        <c:scaling>
          <c:orientation val="minMax"/>
        </c:scaling>
        <c:delete val="0"/>
        <c:axPos val="b"/>
        <c:majorTickMark val="out"/>
        <c:minorTickMark val="none"/>
        <c:tickLblPos val="nextTo"/>
        <c:crossAx val="221950720"/>
        <c:crosses val="autoZero"/>
        <c:auto val="1"/>
        <c:lblAlgn val="ctr"/>
        <c:lblOffset val="100"/>
        <c:noMultiLvlLbl val="0"/>
      </c:catAx>
      <c:valAx>
        <c:axId val="22195072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218752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участники 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007434"/>
              </a:solidFill>
            </c:spPr>
          </c:dPt>
          <c:dPt>
            <c:idx val="4"/>
            <c:invertIfNegative val="0"/>
            <c:bubble3D val="0"/>
            <c:spPr>
              <a:solidFill>
                <a:srgbClr val="007434"/>
              </a:solidFill>
            </c:spPr>
          </c:dPt>
          <c:dPt>
            <c:idx val="5"/>
            <c:invertIfNegative val="0"/>
            <c:bubble3D val="0"/>
            <c:spPr>
              <a:solidFill>
                <a:srgbClr val="007434"/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РУ 2021</c:v>
                </c:pt>
                <c:pt idx="1">
                  <c:v>РУ 2022</c:v>
                </c:pt>
                <c:pt idx="2">
                  <c:v>РУ 2023</c:v>
                </c:pt>
                <c:pt idx="3">
                  <c:v>ВУ 2021</c:v>
                </c:pt>
                <c:pt idx="4">
                  <c:v>ВУ 2022</c:v>
                </c:pt>
                <c:pt idx="5">
                  <c:v>ВУ 2023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20</c:v>
                </c:pt>
                <c:pt idx="1">
                  <c:v>18</c:v>
                </c:pt>
                <c:pt idx="2">
                  <c:v>11</c:v>
                </c:pt>
                <c:pt idx="3">
                  <c:v>22</c:v>
                </c:pt>
                <c:pt idx="4">
                  <c:v>14</c:v>
                </c:pt>
                <c:pt idx="5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победители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РУ 2021</c:v>
                </c:pt>
                <c:pt idx="1">
                  <c:v>РУ 2022</c:v>
                </c:pt>
                <c:pt idx="2">
                  <c:v>РУ 2023</c:v>
                </c:pt>
                <c:pt idx="3">
                  <c:v>ВУ 2021</c:v>
                </c:pt>
                <c:pt idx="4">
                  <c:v>ВУ 2022</c:v>
                </c:pt>
                <c:pt idx="5">
                  <c:v>ВУ 2023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9</c:v>
                </c:pt>
                <c:pt idx="1">
                  <c:v>7</c:v>
                </c:pt>
                <c:pt idx="2">
                  <c:v>5</c:v>
                </c:pt>
                <c:pt idx="3">
                  <c:v>8</c:v>
                </c:pt>
                <c:pt idx="4">
                  <c:v>0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2664192"/>
        <c:axId val="222665728"/>
        <c:axId val="0"/>
      </c:bar3DChart>
      <c:catAx>
        <c:axId val="222664192"/>
        <c:scaling>
          <c:orientation val="minMax"/>
        </c:scaling>
        <c:delete val="0"/>
        <c:axPos val="b"/>
        <c:majorTickMark val="out"/>
        <c:minorTickMark val="none"/>
        <c:tickLblPos val="nextTo"/>
        <c:crossAx val="222665728"/>
        <c:crosses val="autoZero"/>
        <c:auto val="1"/>
        <c:lblAlgn val="ctr"/>
        <c:lblOffset val="100"/>
        <c:noMultiLvlLbl val="0"/>
      </c:catAx>
      <c:valAx>
        <c:axId val="2226657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26641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95B9F7-FC79-4BAC-B365-521233D8661A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75124D-B618-45EF-A06F-F93EABFCADD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 vert="vert"/>
        <a:lstStyle/>
        <a:p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Выявленные дефициты кл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ючевого условия «Учитель. Школьная команда»</a:t>
          </a:r>
          <a:endParaRPr lang="ru-RU" sz="18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(26 баллов из 31 балла</a:t>
          </a:r>
          <a:r>
            <a:rPr lang="ru-RU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2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E93D2D4-1315-481B-A5E9-9687A6B30E89}" type="parTrans" cxnId="{36C61B4E-A6F1-4492-AEAC-3A3BCFF7A786}">
      <dgm:prSet/>
      <dgm:spPr/>
      <dgm:t>
        <a:bodyPr/>
        <a:lstStyle/>
        <a:p>
          <a:endParaRPr lang="ru-RU"/>
        </a:p>
      </dgm:t>
    </dgm:pt>
    <dgm:pt modelId="{C2347735-1C7D-4CB4-9D2E-399EBBDF281C}" type="sibTrans" cxnId="{36C61B4E-A6F1-4492-AEAC-3A3BCFF7A786}">
      <dgm:prSet/>
      <dgm:spPr/>
      <dgm:t>
        <a:bodyPr/>
        <a:lstStyle/>
        <a:p>
          <a:endParaRPr lang="ru-RU"/>
        </a:p>
      </dgm:t>
    </dgm:pt>
    <dgm:pt modelId="{7AA096B8-BD15-43D1-A6D3-B2F8A1AC745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Доля учителей, для которых по результатам диагностики разработаны индивидуальные образовательные маршруты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1E129D3-AA5F-4EC2-8DB2-367AE588E880}" type="parTrans" cxnId="{B435D73E-D1A7-497F-A9B0-354061525CB2}">
      <dgm:prSet/>
      <dgm:spPr/>
      <dgm:t>
        <a:bodyPr/>
        <a:lstStyle/>
        <a:p>
          <a:endParaRPr lang="ru-RU"/>
        </a:p>
      </dgm:t>
    </dgm:pt>
    <dgm:pt modelId="{27D747A1-2EB2-4A88-865F-1FC9EEDFDB49}" type="sibTrans" cxnId="{B435D73E-D1A7-497F-A9B0-354061525CB2}">
      <dgm:prSet/>
      <dgm:spPr/>
      <dgm:t>
        <a:bodyPr/>
        <a:lstStyle/>
        <a:p>
          <a:endParaRPr lang="ru-RU"/>
        </a:p>
      </dgm:t>
    </dgm:pt>
    <dgm:pt modelId="{49175FF5-AD99-4FB5-8C9D-E799D09BF55D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effectLst/>
              <a:latin typeface="Times New Roman" pitchFamily="18" charset="0"/>
              <a:ea typeface="DengXian"/>
              <a:cs typeface="Times New Roman" pitchFamily="18" charset="0"/>
            </a:rPr>
            <a:t>Повышение квалификации управленческой команды по программам из Федерального реестра образовательных программ дополнительного профессионального образования (за три последних года)</a:t>
          </a:r>
          <a:endParaRPr lang="ru-RU" sz="1600" dirty="0">
            <a:solidFill>
              <a:schemeClr val="tx1"/>
            </a:solidFill>
            <a:effectLst/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1CFB0A21-A5C7-4495-BE71-6FBCA98CE0CD}" type="parTrans" cxnId="{A8DF780B-A0A3-4B44-B11D-D038D27B438F}">
      <dgm:prSet/>
      <dgm:spPr/>
      <dgm:t>
        <a:bodyPr/>
        <a:lstStyle/>
        <a:p>
          <a:endParaRPr lang="ru-RU"/>
        </a:p>
      </dgm:t>
    </dgm:pt>
    <dgm:pt modelId="{8F3906EF-7D4C-4F25-937B-2CCF9F1356AD}" type="sibTrans" cxnId="{A8DF780B-A0A3-4B44-B11D-D038D27B438F}">
      <dgm:prSet/>
      <dgm:spPr/>
      <dgm:t>
        <a:bodyPr/>
        <a:lstStyle/>
        <a:p>
          <a:endParaRPr lang="ru-RU"/>
        </a:p>
      </dgm:t>
    </dgm:pt>
    <dgm:pt modelId="{F887F533-0CAD-4FF6-9F00-3102801DCA53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Участие педагогов в конкурсном движении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368067-933E-48FA-BD73-C538ED1A6FB6}" type="parTrans" cxnId="{A2CA0A6B-36CC-453D-BE80-4FDAF3207DD4}">
      <dgm:prSet/>
      <dgm:spPr/>
      <dgm:t>
        <a:bodyPr/>
        <a:lstStyle/>
        <a:p>
          <a:endParaRPr lang="ru-RU"/>
        </a:p>
      </dgm:t>
    </dgm:pt>
    <dgm:pt modelId="{CA165620-7D06-403E-9C95-3C2D8CC4CE7D}" type="sibTrans" cxnId="{A2CA0A6B-36CC-453D-BE80-4FDAF3207DD4}">
      <dgm:prSet/>
      <dgm:spPr/>
      <dgm:t>
        <a:bodyPr/>
        <a:lstStyle/>
        <a:p>
          <a:endParaRPr lang="ru-RU"/>
        </a:p>
      </dgm:t>
    </dgm:pt>
    <dgm:pt modelId="{B027BE3C-3E35-4809-BC30-6B2B8CD86791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Наличие среди педагогов победителей и призеров конкурсов</a:t>
          </a:r>
          <a:endParaRPr lang="ru-RU" sz="1600" dirty="0">
            <a:solidFill>
              <a:schemeClr val="tx1"/>
            </a:solidFill>
            <a:effectLst/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6B4F0F2B-0AD8-4C2A-A0CE-982A2E981572}" type="parTrans" cxnId="{91654F1D-C58D-49F5-986A-4A0F42149E5C}">
      <dgm:prSet/>
      <dgm:spPr/>
      <dgm:t>
        <a:bodyPr/>
        <a:lstStyle/>
        <a:p>
          <a:endParaRPr lang="ru-RU"/>
        </a:p>
      </dgm:t>
    </dgm:pt>
    <dgm:pt modelId="{EBA22C92-1B4A-41ED-8E23-DCCF6C8D47B9}" type="sibTrans" cxnId="{91654F1D-C58D-49F5-986A-4A0F42149E5C}">
      <dgm:prSet/>
      <dgm:spPr/>
      <dgm:t>
        <a:bodyPr/>
        <a:lstStyle/>
        <a:p>
          <a:endParaRPr lang="ru-RU"/>
        </a:p>
      </dgm:t>
    </dgm:pt>
    <dgm:pt modelId="{BF575E9F-412B-42DC-949F-C949DD3FCBEF}" type="pres">
      <dgm:prSet presAssocID="{C995B9F7-FC79-4BAC-B365-521233D8661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5DCF43-F705-4339-AEEF-509997F26E90}" type="pres">
      <dgm:prSet presAssocID="{CE75124D-B618-45EF-A06F-F93EABFCADD9}" presName="root1" presStyleCnt="0"/>
      <dgm:spPr/>
    </dgm:pt>
    <dgm:pt modelId="{2E20834B-CBD4-49FC-9E97-8FD520826AC6}" type="pres">
      <dgm:prSet presAssocID="{CE75124D-B618-45EF-A06F-F93EABFCADD9}" presName="LevelOneTextNode" presStyleLbl="node0" presStyleIdx="0" presStyleCnt="1" custScaleX="328132" custLinFactX="-87493" custLinFactNeighborX="-100000" custLinFactNeighborY="-2667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50D93564-9FF4-4E05-982C-6191CAA66B44}" type="pres">
      <dgm:prSet presAssocID="{CE75124D-B618-45EF-A06F-F93EABFCADD9}" presName="level2hierChild" presStyleCnt="0"/>
      <dgm:spPr/>
    </dgm:pt>
    <dgm:pt modelId="{45A1BE7E-D74A-432B-B083-B69F7C9293AD}" type="pres">
      <dgm:prSet presAssocID="{01E129D3-AA5F-4EC2-8DB2-367AE588E880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263B1D63-52A8-41B6-8D76-3FED9EBC35AE}" type="pres">
      <dgm:prSet presAssocID="{01E129D3-AA5F-4EC2-8DB2-367AE588E880}" presName="connTx" presStyleLbl="parChTrans1D2" presStyleIdx="0" presStyleCnt="4"/>
      <dgm:spPr/>
      <dgm:t>
        <a:bodyPr/>
        <a:lstStyle/>
        <a:p>
          <a:endParaRPr lang="ru-RU"/>
        </a:p>
      </dgm:t>
    </dgm:pt>
    <dgm:pt modelId="{488D6357-DE0F-490A-9670-4845D699DF26}" type="pres">
      <dgm:prSet presAssocID="{7AA096B8-BD15-43D1-A6D3-B2F8A1AC7459}" presName="root2" presStyleCnt="0"/>
      <dgm:spPr/>
    </dgm:pt>
    <dgm:pt modelId="{31C71FDB-C510-41A0-95B8-2528705215A1}" type="pres">
      <dgm:prSet presAssocID="{7AA096B8-BD15-43D1-A6D3-B2F8A1AC7459}" presName="LevelTwoTextNode" presStyleLbl="node2" presStyleIdx="0" presStyleCnt="4" custScaleX="266107" custLinFactY="60855" custLinFactNeighborX="-141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65C537-BB90-437B-AA81-040C593EEC08}" type="pres">
      <dgm:prSet presAssocID="{7AA096B8-BD15-43D1-A6D3-B2F8A1AC7459}" presName="level3hierChild" presStyleCnt="0"/>
      <dgm:spPr/>
    </dgm:pt>
    <dgm:pt modelId="{06C0128C-8CDD-4FC6-A283-C908C5480158}" type="pres">
      <dgm:prSet presAssocID="{1CFB0A21-A5C7-4495-BE71-6FBCA98CE0CD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E1D6B540-0171-43FE-82BC-816F5714A6EC}" type="pres">
      <dgm:prSet presAssocID="{1CFB0A21-A5C7-4495-BE71-6FBCA98CE0CD}" presName="connTx" presStyleLbl="parChTrans1D2" presStyleIdx="1" presStyleCnt="4"/>
      <dgm:spPr/>
      <dgm:t>
        <a:bodyPr/>
        <a:lstStyle/>
        <a:p>
          <a:endParaRPr lang="ru-RU"/>
        </a:p>
      </dgm:t>
    </dgm:pt>
    <dgm:pt modelId="{36BA0F6D-444B-4DED-81E5-8D881A537FCF}" type="pres">
      <dgm:prSet presAssocID="{49175FF5-AD99-4FB5-8C9D-E799D09BF55D}" presName="root2" presStyleCnt="0"/>
      <dgm:spPr/>
    </dgm:pt>
    <dgm:pt modelId="{344441D3-152B-4906-8FC4-9011C1ABA21D}" type="pres">
      <dgm:prSet presAssocID="{49175FF5-AD99-4FB5-8C9D-E799D09BF55D}" presName="LevelTwoTextNode" presStyleLbl="node2" presStyleIdx="1" presStyleCnt="4" custScaleX="265796" custScaleY="152745" custLinFactY="-81023" custLinFactNeighborX="-1418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03E794-8373-4F02-96B1-9A90D326AB6F}" type="pres">
      <dgm:prSet presAssocID="{49175FF5-AD99-4FB5-8C9D-E799D09BF55D}" presName="level3hierChild" presStyleCnt="0"/>
      <dgm:spPr/>
    </dgm:pt>
    <dgm:pt modelId="{AB58EBD4-CBCC-42DA-8A8E-0C463F5F50CB}" type="pres">
      <dgm:prSet presAssocID="{6B4F0F2B-0AD8-4C2A-A0CE-982A2E981572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DE1A8677-9A5B-4250-ADE4-753180E7E878}" type="pres">
      <dgm:prSet presAssocID="{6B4F0F2B-0AD8-4C2A-A0CE-982A2E981572}" presName="connTx" presStyleLbl="parChTrans1D2" presStyleIdx="2" presStyleCnt="4"/>
      <dgm:spPr/>
      <dgm:t>
        <a:bodyPr/>
        <a:lstStyle/>
        <a:p>
          <a:endParaRPr lang="ru-RU"/>
        </a:p>
      </dgm:t>
    </dgm:pt>
    <dgm:pt modelId="{9EA9553A-ECE0-470A-9D7C-79AA9BBC51FB}" type="pres">
      <dgm:prSet presAssocID="{B027BE3C-3E35-4809-BC30-6B2B8CD86791}" presName="root2" presStyleCnt="0"/>
      <dgm:spPr/>
    </dgm:pt>
    <dgm:pt modelId="{CC0E5F18-0B6F-4559-8301-D330295B902C}" type="pres">
      <dgm:prSet presAssocID="{B027BE3C-3E35-4809-BC30-6B2B8CD86791}" presName="LevelTwoTextNode" presStyleLbl="node2" presStyleIdx="2" presStyleCnt="4" custScaleX="265836" custLinFactY="94272" custLinFactNeighborX="-141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50C2CF-CF2A-4B06-A358-57B3D204A664}" type="pres">
      <dgm:prSet presAssocID="{B027BE3C-3E35-4809-BC30-6B2B8CD86791}" presName="level3hierChild" presStyleCnt="0"/>
      <dgm:spPr/>
    </dgm:pt>
    <dgm:pt modelId="{16B3B162-013F-4319-8E6B-0D2A89ED37E7}" type="pres">
      <dgm:prSet presAssocID="{CB368067-933E-48FA-BD73-C538ED1A6FB6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95D68275-1133-4F8D-A831-157C4D73218F}" type="pres">
      <dgm:prSet presAssocID="{CB368067-933E-48FA-BD73-C538ED1A6FB6}" presName="connTx" presStyleLbl="parChTrans1D2" presStyleIdx="3" presStyleCnt="4"/>
      <dgm:spPr/>
      <dgm:t>
        <a:bodyPr/>
        <a:lstStyle/>
        <a:p>
          <a:endParaRPr lang="ru-RU"/>
        </a:p>
      </dgm:t>
    </dgm:pt>
    <dgm:pt modelId="{8F42C2BF-6B26-4E59-83EA-AF1C6BE96E56}" type="pres">
      <dgm:prSet presAssocID="{F887F533-0CAD-4FF6-9F00-3102801DCA53}" presName="root2" presStyleCnt="0"/>
      <dgm:spPr/>
    </dgm:pt>
    <dgm:pt modelId="{0B068827-7C9D-4288-AB3B-21DE9C40A6FF}" type="pres">
      <dgm:prSet presAssocID="{F887F533-0CAD-4FF6-9F00-3102801DCA53}" presName="LevelTwoTextNode" presStyleLbl="node2" presStyleIdx="3" presStyleCnt="4" custScaleX="266452" custLinFactNeighborX="-1418" custLinFactNeighborY="-933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8048F3-80D4-4D60-A6DF-32517BF676B7}" type="pres">
      <dgm:prSet presAssocID="{F887F533-0CAD-4FF6-9F00-3102801DCA53}" presName="level3hierChild" presStyleCnt="0"/>
      <dgm:spPr/>
    </dgm:pt>
  </dgm:ptLst>
  <dgm:cxnLst>
    <dgm:cxn modelId="{EFDDD44E-9301-410E-8422-292EF40E64C0}" type="presOf" srcId="{B027BE3C-3E35-4809-BC30-6B2B8CD86791}" destId="{CC0E5F18-0B6F-4559-8301-D330295B902C}" srcOrd="0" destOrd="0" presId="urn:microsoft.com/office/officeart/2008/layout/HorizontalMultiLevelHierarchy"/>
    <dgm:cxn modelId="{08597350-097D-4776-AB50-DC30FA9BCD76}" type="presOf" srcId="{CB368067-933E-48FA-BD73-C538ED1A6FB6}" destId="{16B3B162-013F-4319-8E6B-0D2A89ED37E7}" srcOrd="0" destOrd="0" presId="urn:microsoft.com/office/officeart/2008/layout/HorizontalMultiLevelHierarchy"/>
    <dgm:cxn modelId="{6634F172-F5E5-4323-871C-DA679903FC8A}" type="presOf" srcId="{CE75124D-B618-45EF-A06F-F93EABFCADD9}" destId="{2E20834B-CBD4-49FC-9E97-8FD520826AC6}" srcOrd="0" destOrd="0" presId="urn:microsoft.com/office/officeart/2008/layout/HorizontalMultiLevelHierarchy"/>
    <dgm:cxn modelId="{3D82038F-168B-4F46-9329-5462F2F6AD82}" type="presOf" srcId="{C995B9F7-FC79-4BAC-B365-521233D8661A}" destId="{BF575E9F-412B-42DC-949F-C949DD3FCBEF}" srcOrd="0" destOrd="0" presId="urn:microsoft.com/office/officeart/2008/layout/HorizontalMultiLevelHierarchy"/>
    <dgm:cxn modelId="{7D08548C-34D0-48CD-86EB-4B5EFBBF2B07}" type="presOf" srcId="{49175FF5-AD99-4FB5-8C9D-E799D09BF55D}" destId="{344441D3-152B-4906-8FC4-9011C1ABA21D}" srcOrd="0" destOrd="0" presId="urn:microsoft.com/office/officeart/2008/layout/HorizontalMultiLevelHierarchy"/>
    <dgm:cxn modelId="{35AD6BCE-7779-4812-B66D-65A75D021476}" type="presOf" srcId="{01E129D3-AA5F-4EC2-8DB2-367AE588E880}" destId="{263B1D63-52A8-41B6-8D76-3FED9EBC35AE}" srcOrd="1" destOrd="0" presId="urn:microsoft.com/office/officeart/2008/layout/HorizontalMultiLevelHierarchy"/>
    <dgm:cxn modelId="{B435D73E-D1A7-497F-A9B0-354061525CB2}" srcId="{CE75124D-B618-45EF-A06F-F93EABFCADD9}" destId="{7AA096B8-BD15-43D1-A6D3-B2F8A1AC7459}" srcOrd="0" destOrd="0" parTransId="{01E129D3-AA5F-4EC2-8DB2-367AE588E880}" sibTransId="{27D747A1-2EB2-4A88-865F-1FC9EEDFDB49}"/>
    <dgm:cxn modelId="{A2CA0A6B-36CC-453D-BE80-4FDAF3207DD4}" srcId="{CE75124D-B618-45EF-A06F-F93EABFCADD9}" destId="{F887F533-0CAD-4FF6-9F00-3102801DCA53}" srcOrd="3" destOrd="0" parTransId="{CB368067-933E-48FA-BD73-C538ED1A6FB6}" sibTransId="{CA165620-7D06-403E-9C95-3C2D8CC4CE7D}"/>
    <dgm:cxn modelId="{C11F1D41-F800-4B7A-A61F-229ED4DD0BA2}" type="presOf" srcId="{CB368067-933E-48FA-BD73-C538ED1A6FB6}" destId="{95D68275-1133-4F8D-A831-157C4D73218F}" srcOrd="1" destOrd="0" presId="urn:microsoft.com/office/officeart/2008/layout/HorizontalMultiLevelHierarchy"/>
    <dgm:cxn modelId="{0A908FB9-512E-4F60-A974-DABD07A5AEF2}" type="presOf" srcId="{F887F533-0CAD-4FF6-9F00-3102801DCA53}" destId="{0B068827-7C9D-4288-AB3B-21DE9C40A6FF}" srcOrd="0" destOrd="0" presId="urn:microsoft.com/office/officeart/2008/layout/HorizontalMultiLevelHierarchy"/>
    <dgm:cxn modelId="{A8DF780B-A0A3-4B44-B11D-D038D27B438F}" srcId="{CE75124D-B618-45EF-A06F-F93EABFCADD9}" destId="{49175FF5-AD99-4FB5-8C9D-E799D09BF55D}" srcOrd="1" destOrd="0" parTransId="{1CFB0A21-A5C7-4495-BE71-6FBCA98CE0CD}" sibTransId="{8F3906EF-7D4C-4F25-937B-2CCF9F1356AD}"/>
    <dgm:cxn modelId="{74204E19-2B9F-4B97-AAB0-2FC2D43E20EE}" type="presOf" srcId="{6B4F0F2B-0AD8-4C2A-A0CE-982A2E981572}" destId="{AB58EBD4-CBCC-42DA-8A8E-0C463F5F50CB}" srcOrd="0" destOrd="0" presId="urn:microsoft.com/office/officeart/2008/layout/HorizontalMultiLevelHierarchy"/>
    <dgm:cxn modelId="{2750B803-607E-4D81-AF59-442493DBD1F9}" type="presOf" srcId="{1CFB0A21-A5C7-4495-BE71-6FBCA98CE0CD}" destId="{06C0128C-8CDD-4FC6-A283-C908C5480158}" srcOrd="0" destOrd="0" presId="urn:microsoft.com/office/officeart/2008/layout/HorizontalMultiLevelHierarchy"/>
    <dgm:cxn modelId="{0C67DC65-C249-40EC-A531-D95F17C70ADA}" type="presOf" srcId="{1CFB0A21-A5C7-4495-BE71-6FBCA98CE0CD}" destId="{E1D6B540-0171-43FE-82BC-816F5714A6EC}" srcOrd="1" destOrd="0" presId="urn:microsoft.com/office/officeart/2008/layout/HorizontalMultiLevelHierarchy"/>
    <dgm:cxn modelId="{49EA4880-FB5E-4C73-9ED9-0B7587CD682B}" type="presOf" srcId="{7AA096B8-BD15-43D1-A6D3-B2F8A1AC7459}" destId="{31C71FDB-C510-41A0-95B8-2528705215A1}" srcOrd="0" destOrd="0" presId="urn:microsoft.com/office/officeart/2008/layout/HorizontalMultiLevelHierarchy"/>
    <dgm:cxn modelId="{36C61B4E-A6F1-4492-AEAC-3A3BCFF7A786}" srcId="{C995B9F7-FC79-4BAC-B365-521233D8661A}" destId="{CE75124D-B618-45EF-A06F-F93EABFCADD9}" srcOrd="0" destOrd="0" parTransId="{4E93D2D4-1315-481B-A5E9-9687A6B30E89}" sibTransId="{C2347735-1C7D-4CB4-9D2E-399EBBDF281C}"/>
    <dgm:cxn modelId="{454B1A76-3E4A-465C-84BB-864B5DDC910E}" type="presOf" srcId="{01E129D3-AA5F-4EC2-8DB2-367AE588E880}" destId="{45A1BE7E-D74A-432B-B083-B69F7C9293AD}" srcOrd="0" destOrd="0" presId="urn:microsoft.com/office/officeart/2008/layout/HorizontalMultiLevelHierarchy"/>
    <dgm:cxn modelId="{91654F1D-C58D-49F5-986A-4A0F42149E5C}" srcId="{CE75124D-B618-45EF-A06F-F93EABFCADD9}" destId="{B027BE3C-3E35-4809-BC30-6B2B8CD86791}" srcOrd="2" destOrd="0" parTransId="{6B4F0F2B-0AD8-4C2A-A0CE-982A2E981572}" sibTransId="{EBA22C92-1B4A-41ED-8E23-DCCF6C8D47B9}"/>
    <dgm:cxn modelId="{EF958EAE-9051-4E29-B220-48C670A60C88}" type="presOf" srcId="{6B4F0F2B-0AD8-4C2A-A0CE-982A2E981572}" destId="{DE1A8677-9A5B-4250-ADE4-753180E7E878}" srcOrd="1" destOrd="0" presId="urn:microsoft.com/office/officeart/2008/layout/HorizontalMultiLevelHierarchy"/>
    <dgm:cxn modelId="{476AED26-1AAC-4B71-90FC-2B727B184EA1}" type="presParOf" srcId="{BF575E9F-412B-42DC-949F-C949DD3FCBEF}" destId="{105DCF43-F705-4339-AEEF-509997F26E90}" srcOrd="0" destOrd="0" presId="urn:microsoft.com/office/officeart/2008/layout/HorizontalMultiLevelHierarchy"/>
    <dgm:cxn modelId="{C8030DAD-D81D-4378-A9F5-2D97FB20C37B}" type="presParOf" srcId="{105DCF43-F705-4339-AEEF-509997F26E90}" destId="{2E20834B-CBD4-49FC-9E97-8FD520826AC6}" srcOrd="0" destOrd="0" presId="urn:microsoft.com/office/officeart/2008/layout/HorizontalMultiLevelHierarchy"/>
    <dgm:cxn modelId="{27657233-D1BE-44D3-80E6-BF81523EC65B}" type="presParOf" srcId="{105DCF43-F705-4339-AEEF-509997F26E90}" destId="{50D93564-9FF4-4E05-982C-6191CAA66B44}" srcOrd="1" destOrd="0" presId="urn:microsoft.com/office/officeart/2008/layout/HorizontalMultiLevelHierarchy"/>
    <dgm:cxn modelId="{BC7352B8-2D47-414C-B964-DB1EF7EA59F7}" type="presParOf" srcId="{50D93564-9FF4-4E05-982C-6191CAA66B44}" destId="{45A1BE7E-D74A-432B-B083-B69F7C9293AD}" srcOrd="0" destOrd="0" presId="urn:microsoft.com/office/officeart/2008/layout/HorizontalMultiLevelHierarchy"/>
    <dgm:cxn modelId="{C51CB2CC-B8DD-4FBD-AE02-9FE13939EA03}" type="presParOf" srcId="{45A1BE7E-D74A-432B-B083-B69F7C9293AD}" destId="{263B1D63-52A8-41B6-8D76-3FED9EBC35AE}" srcOrd="0" destOrd="0" presId="urn:microsoft.com/office/officeart/2008/layout/HorizontalMultiLevelHierarchy"/>
    <dgm:cxn modelId="{F27A6947-FD7A-4017-A43D-DE4352D45609}" type="presParOf" srcId="{50D93564-9FF4-4E05-982C-6191CAA66B44}" destId="{488D6357-DE0F-490A-9670-4845D699DF26}" srcOrd="1" destOrd="0" presId="urn:microsoft.com/office/officeart/2008/layout/HorizontalMultiLevelHierarchy"/>
    <dgm:cxn modelId="{D1E7797D-DAC4-4026-9C16-71D615523A80}" type="presParOf" srcId="{488D6357-DE0F-490A-9670-4845D699DF26}" destId="{31C71FDB-C510-41A0-95B8-2528705215A1}" srcOrd="0" destOrd="0" presId="urn:microsoft.com/office/officeart/2008/layout/HorizontalMultiLevelHierarchy"/>
    <dgm:cxn modelId="{CF474BFE-1656-4988-A3A0-053049F65F41}" type="presParOf" srcId="{488D6357-DE0F-490A-9670-4845D699DF26}" destId="{E765C537-BB90-437B-AA81-040C593EEC08}" srcOrd="1" destOrd="0" presId="urn:microsoft.com/office/officeart/2008/layout/HorizontalMultiLevelHierarchy"/>
    <dgm:cxn modelId="{B70723C7-8A78-4790-BBA9-757158E9B76B}" type="presParOf" srcId="{50D93564-9FF4-4E05-982C-6191CAA66B44}" destId="{06C0128C-8CDD-4FC6-A283-C908C5480158}" srcOrd="2" destOrd="0" presId="urn:microsoft.com/office/officeart/2008/layout/HorizontalMultiLevelHierarchy"/>
    <dgm:cxn modelId="{38DB55DF-9A1B-41C0-854D-C05F25554C5A}" type="presParOf" srcId="{06C0128C-8CDD-4FC6-A283-C908C5480158}" destId="{E1D6B540-0171-43FE-82BC-816F5714A6EC}" srcOrd="0" destOrd="0" presId="urn:microsoft.com/office/officeart/2008/layout/HorizontalMultiLevelHierarchy"/>
    <dgm:cxn modelId="{D599AC5F-BADF-410F-9B2F-4353B363C8FA}" type="presParOf" srcId="{50D93564-9FF4-4E05-982C-6191CAA66B44}" destId="{36BA0F6D-444B-4DED-81E5-8D881A537FCF}" srcOrd="3" destOrd="0" presId="urn:microsoft.com/office/officeart/2008/layout/HorizontalMultiLevelHierarchy"/>
    <dgm:cxn modelId="{02F876F5-3EE9-43EE-A817-37147136D80E}" type="presParOf" srcId="{36BA0F6D-444B-4DED-81E5-8D881A537FCF}" destId="{344441D3-152B-4906-8FC4-9011C1ABA21D}" srcOrd="0" destOrd="0" presId="urn:microsoft.com/office/officeart/2008/layout/HorizontalMultiLevelHierarchy"/>
    <dgm:cxn modelId="{322F8D27-6F95-47A9-AE70-05B112457C18}" type="presParOf" srcId="{36BA0F6D-444B-4DED-81E5-8D881A537FCF}" destId="{5903E794-8373-4F02-96B1-9A90D326AB6F}" srcOrd="1" destOrd="0" presId="urn:microsoft.com/office/officeart/2008/layout/HorizontalMultiLevelHierarchy"/>
    <dgm:cxn modelId="{E7497D30-48D7-4766-BC14-E8112C122D92}" type="presParOf" srcId="{50D93564-9FF4-4E05-982C-6191CAA66B44}" destId="{AB58EBD4-CBCC-42DA-8A8E-0C463F5F50CB}" srcOrd="4" destOrd="0" presId="urn:microsoft.com/office/officeart/2008/layout/HorizontalMultiLevelHierarchy"/>
    <dgm:cxn modelId="{706EC735-BAC8-4BA6-80CD-61BDBE1B25E2}" type="presParOf" srcId="{AB58EBD4-CBCC-42DA-8A8E-0C463F5F50CB}" destId="{DE1A8677-9A5B-4250-ADE4-753180E7E878}" srcOrd="0" destOrd="0" presId="urn:microsoft.com/office/officeart/2008/layout/HorizontalMultiLevelHierarchy"/>
    <dgm:cxn modelId="{95D7D6DB-F586-4311-9052-0139B589E633}" type="presParOf" srcId="{50D93564-9FF4-4E05-982C-6191CAA66B44}" destId="{9EA9553A-ECE0-470A-9D7C-79AA9BBC51FB}" srcOrd="5" destOrd="0" presId="urn:microsoft.com/office/officeart/2008/layout/HorizontalMultiLevelHierarchy"/>
    <dgm:cxn modelId="{10696E37-5F08-4FCB-B59B-7CEE085496AC}" type="presParOf" srcId="{9EA9553A-ECE0-470A-9D7C-79AA9BBC51FB}" destId="{CC0E5F18-0B6F-4559-8301-D330295B902C}" srcOrd="0" destOrd="0" presId="urn:microsoft.com/office/officeart/2008/layout/HorizontalMultiLevelHierarchy"/>
    <dgm:cxn modelId="{1F4863A3-A10A-4869-A343-99FB9065DE8F}" type="presParOf" srcId="{9EA9553A-ECE0-470A-9D7C-79AA9BBC51FB}" destId="{1A50C2CF-CF2A-4B06-A358-57B3D204A664}" srcOrd="1" destOrd="0" presId="urn:microsoft.com/office/officeart/2008/layout/HorizontalMultiLevelHierarchy"/>
    <dgm:cxn modelId="{9427AE1E-4242-493A-86DE-1CDC9C404DB7}" type="presParOf" srcId="{50D93564-9FF4-4E05-982C-6191CAA66B44}" destId="{16B3B162-013F-4319-8E6B-0D2A89ED37E7}" srcOrd="6" destOrd="0" presId="urn:microsoft.com/office/officeart/2008/layout/HorizontalMultiLevelHierarchy"/>
    <dgm:cxn modelId="{AB10945F-5945-41DE-B88B-C1939DBA4B35}" type="presParOf" srcId="{16B3B162-013F-4319-8E6B-0D2A89ED37E7}" destId="{95D68275-1133-4F8D-A831-157C4D73218F}" srcOrd="0" destOrd="0" presId="urn:microsoft.com/office/officeart/2008/layout/HorizontalMultiLevelHierarchy"/>
    <dgm:cxn modelId="{441626CD-5C26-4816-8D4C-DC09E6D482B8}" type="presParOf" srcId="{50D93564-9FF4-4E05-982C-6191CAA66B44}" destId="{8F42C2BF-6B26-4E59-83EA-AF1C6BE96E56}" srcOrd="7" destOrd="0" presId="urn:microsoft.com/office/officeart/2008/layout/HorizontalMultiLevelHierarchy"/>
    <dgm:cxn modelId="{4D0C863A-6D4A-44BE-AA94-57696B2AF332}" type="presParOf" srcId="{8F42C2BF-6B26-4E59-83EA-AF1C6BE96E56}" destId="{0B068827-7C9D-4288-AB3B-21DE9C40A6FF}" srcOrd="0" destOrd="0" presId="urn:microsoft.com/office/officeart/2008/layout/HorizontalMultiLevelHierarchy"/>
    <dgm:cxn modelId="{9AFDE2D6-5329-4386-88C4-A41EE605E9D6}" type="presParOf" srcId="{8F42C2BF-6B26-4E59-83EA-AF1C6BE96E56}" destId="{9A8048F3-80D4-4D60-A6DF-32517BF676B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3A26C4-CFE0-4491-92EF-DEC94F29D06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BE457D-0895-46AD-AF69-7E306CCE90BA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Ключевое условие «Учитель. Школьная команда»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B2390DC-75E9-46AD-B510-1C6DA0EB4AB4}" type="parTrans" cxnId="{1FD1AE9F-E6F7-4A8E-8A29-F368B20DF9A2}">
      <dgm:prSet/>
      <dgm:spPr/>
      <dgm:t>
        <a:bodyPr/>
        <a:lstStyle/>
        <a:p>
          <a:endParaRPr lang="ru-RU"/>
        </a:p>
      </dgm:t>
    </dgm:pt>
    <dgm:pt modelId="{86043D60-C7A8-4C68-A923-D502726E261B}" type="sibTrans" cxnId="{1FD1AE9F-E6F7-4A8E-8A29-F368B20DF9A2}">
      <dgm:prSet/>
      <dgm:spPr/>
      <dgm:t>
        <a:bodyPr/>
        <a:lstStyle/>
        <a:p>
          <a:endParaRPr lang="ru-RU"/>
        </a:p>
      </dgm:t>
    </dgm:pt>
    <dgm:pt modelId="{3DFD6443-AD49-4D6D-B16D-DB7032F47A99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Высокий уровень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019C1C4D-B4B7-4897-80F0-9EFC7A6A2DC4}" type="parTrans" cxnId="{437840D0-A89E-4422-BB18-58EFFB42A14D}">
      <dgm:prSet/>
      <dgm:spPr/>
      <dgm:t>
        <a:bodyPr/>
        <a:lstStyle/>
        <a:p>
          <a:endParaRPr lang="ru-RU"/>
        </a:p>
      </dgm:t>
    </dgm:pt>
    <dgm:pt modelId="{6DB38A93-B0FD-4C56-933E-10C6F74BD543}" type="sibTrans" cxnId="{437840D0-A89E-4422-BB18-58EFFB42A14D}">
      <dgm:prSet/>
      <dgm:spPr/>
      <dgm:t>
        <a:bodyPr/>
        <a:lstStyle/>
        <a:p>
          <a:endParaRPr lang="ru-RU"/>
        </a:p>
      </dgm:t>
    </dgm:pt>
    <dgm:pt modelId="{6254FB72-F9EF-4F31-8266-7E1B026F1D35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31 балл</a:t>
          </a:r>
        </a:p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(из 31 балла)</a:t>
          </a:r>
          <a:endParaRPr lang="ru-RU" sz="1600" dirty="0" smtClean="0">
            <a:latin typeface="Times New Roman" pitchFamily="18" charset="0"/>
            <a:cs typeface="Times New Roman" pitchFamily="18" charset="0"/>
          </a:endParaRPr>
        </a:p>
      </dgm:t>
    </dgm:pt>
    <dgm:pt modelId="{67B42936-9C5E-4615-B886-D2C7FCFF37E6}" type="parTrans" cxnId="{ED069BD3-F92E-441E-8C3C-2ADFFA9244FA}">
      <dgm:prSet/>
      <dgm:spPr/>
      <dgm:t>
        <a:bodyPr/>
        <a:lstStyle/>
        <a:p>
          <a:endParaRPr lang="ru-RU"/>
        </a:p>
      </dgm:t>
    </dgm:pt>
    <dgm:pt modelId="{32D9DEDB-C9B0-467C-990D-FA57FF0C5DFA}" type="sibTrans" cxnId="{ED069BD3-F92E-441E-8C3C-2ADFFA9244FA}">
      <dgm:prSet/>
      <dgm:spPr/>
      <dgm:t>
        <a:bodyPr/>
        <a:lstStyle/>
        <a:p>
          <a:endParaRPr lang="ru-RU"/>
        </a:p>
      </dgm:t>
    </dgm:pt>
    <dgm:pt modelId="{4B62BF56-6297-40AA-9E31-893721ADCDA0}" type="pres">
      <dgm:prSet presAssocID="{853A26C4-CFE0-4491-92EF-DEC94F29D06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632006-8456-433C-A179-F7FA5DCE9F91}" type="pres">
      <dgm:prSet presAssocID="{15BE457D-0895-46AD-AF69-7E306CCE90BA}" presName="node" presStyleLbl="node1" presStyleIdx="0" presStyleCnt="3" custScaleX="130800" custLinFactY="-100000" custLinFactNeighborX="4374" custLinFactNeighborY="-113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C0D416-0016-4E78-84D7-6A55F74A86A3}" type="pres">
      <dgm:prSet presAssocID="{86043D60-C7A8-4C68-A923-D502726E261B}" presName="sibTrans" presStyleLbl="sibTrans2D1" presStyleIdx="0" presStyleCnt="2" custLinFactNeighborX="30116" custLinFactNeighborY="-18365"/>
      <dgm:spPr/>
      <dgm:t>
        <a:bodyPr/>
        <a:lstStyle/>
        <a:p>
          <a:endParaRPr lang="ru-RU"/>
        </a:p>
      </dgm:t>
    </dgm:pt>
    <dgm:pt modelId="{70727D89-575D-465D-B408-4C9E0EFB6056}" type="pres">
      <dgm:prSet presAssocID="{86043D60-C7A8-4C68-A923-D502726E261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CD3759E0-3880-4A52-9500-0D592FC8723F}" type="pres">
      <dgm:prSet presAssocID="{3DFD6443-AD49-4D6D-B16D-DB7032F47A99}" presName="node" presStyleLbl="node1" presStyleIdx="1" presStyleCnt="3" custLinFactNeighborX="-56057" custLinFactNeighborY="-8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E70101-72A0-4358-9A36-284D8CEA7A80}" type="pres">
      <dgm:prSet presAssocID="{6DB38A93-B0FD-4C56-933E-10C6F74BD543}" presName="sibTrans" presStyleLbl="sibTrans2D1" presStyleIdx="1" presStyleCnt="2" custLinFactY="-46324" custLinFactNeighborX="2735" custLinFactNeighborY="-100000"/>
      <dgm:spPr/>
      <dgm:t>
        <a:bodyPr/>
        <a:lstStyle/>
        <a:p>
          <a:endParaRPr lang="ru-RU"/>
        </a:p>
      </dgm:t>
    </dgm:pt>
    <dgm:pt modelId="{6F71CDC3-83E6-46FC-BD55-773A128485BF}" type="pres">
      <dgm:prSet presAssocID="{6DB38A93-B0FD-4C56-933E-10C6F74BD543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2A0B7325-A3F5-4BC3-BC9B-2DA7082253DF}" type="pres">
      <dgm:prSet presAssocID="{6254FB72-F9EF-4F31-8266-7E1B026F1D35}" presName="node" presStyleLbl="node1" presStyleIdx="2" presStyleCnt="3" custLinFactX="-2624" custLinFactNeighborX="-100000" custLinFactNeighborY="-323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C79915-9114-4120-839A-0CD08DC30ABA}" type="presOf" srcId="{853A26C4-CFE0-4491-92EF-DEC94F29D068}" destId="{4B62BF56-6297-40AA-9E31-893721ADCDA0}" srcOrd="0" destOrd="0" presId="urn:microsoft.com/office/officeart/2005/8/layout/process1"/>
    <dgm:cxn modelId="{43763EA7-8051-473E-92AF-69E7D411989A}" type="presOf" srcId="{86043D60-C7A8-4C68-A923-D502726E261B}" destId="{77C0D416-0016-4E78-84D7-6A55F74A86A3}" srcOrd="0" destOrd="0" presId="urn:microsoft.com/office/officeart/2005/8/layout/process1"/>
    <dgm:cxn modelId="{1FD1AE9F-E6F7-4A8E-8A29-F368B20DF9A2}" srcId="{853A26C4-CFE0-4491-92EF-DEC94F29D068}" destId="{15BE457D-0895-46AD-AF69-7E306CCE90BA}" srcOrd="0" destOrd="0" parTransId="{8B2390DC-75E9-46AD-B510-1C6DA0EB4AB4}" sibTransId="{86043D60-C7A8-4C68-A923-D502726E261B}"/>
    <dgm:cxn modelId="{ED069BD3-F92E-441E-8C3C-2ADFFA9244FA}" srcId="{853A26C4-CFE0-4491-92EF-DEC94F29D068}" destId="{6254FB72-F9EF-4F31-8266-7E1B026F1D35}" srcOrd="2" destOrd="0" parTransId="{67B42936-9C5E-4615-B886-D2C7FCFF37E6}" sibTransId="{32D9DEDB-C9B0-467C-990D-FA57FF0C5DFA}"/>
    <dgm:cxn modelId="{571D71C1-835F-42E6-A304-EBA389F3FD90}" type="presOf" srcId="{86043D60-C7A8-4C68-A923-D502726E261B}" destId="{70727D89-575D-465D-B408-4C9E0EFB6056}" srcOrd="1" destOrd="0" presId="urn:microsoft.com/office/officeart/2005/8/layout/process1"/>
    <dgm:cxn modelId="{261F1AC5-6DF1-4BD9-B4A5-92A596AEF300}" type="presOf" srcId="{3DFD6443-AD49-4D6D-B16D-DB7032F47A99}" destId="{CD3759E0-3880-4A52-9500-0D592FC8723F}" srcOrd="0" destOrd="0" presId="urn:microsoft.com/office/officeart/2005/8/layout/process1"/>
    <dgm:cxn modelId="{83AE3A37-BDCA-428F-9D1A-4243E0AF0E7B}" type="presOf" srcId="{6DB38A93-B0FD-4C56-933E-10C6F74BD543}" destId="{5BE70101-72A0-4358-9A36-284D8CEA7A80}" srcOrd="0" destOrd="0" presId="urn:microsoft.com/office/officeart/2005/8/layout/process1"/>
    <dgm:cxn modelId="{3E9DDC5A-76A4-42E7-B7D6-436FC6E4C6D3}" type="presOf" srcId="{6254FB72-F9EF-4F31-8266-7E1B026F1D35}" destId="{2A0B7325-A3F5-4BC3-BC9B-2DA7082253DF}" srcOrd="0" destOrd="0" presId="urn:microsoft.com/office/officeart/2005/8/layout/process1"/>
    <dgm:cxn modelId="{D36AD2E4-507F-4D5D-BB3A-4AEB1F5E83B0}" type="presOf" srcId="{15BE457D-0895-46AD-AF69-7E306CCE90BA}" destId="{C5632006-8456-433C-A179-F7FA5DCE9F91}" srcOrd="0" destOrd="0" presId="urn:microsoft.com/office/officeart/2005/8/layout/process1"/>
    <dgm:cxn modelId="{437840D0-A89E-4422-BB18-58EFFB42A14D}" srcId="{853A26C4-CFE0-4491-92EF-DEC94F29D068}" destId="{3DFD6443-AD49-4D6D-B16D-DB7032F47A99}" srcOrd="1" destOrd="0" parTransId="{019C1C4D-B4B7-4897-80F0-9EFC7A6A2DC4}" sibTransId="{6DB38A93-B0FD-4C56-933E-10C6F74BD543}"/>
    <dgm:cxn modelId="{0ACAAD12-DBCE-4613-99CC-E19B84789FE9}" type="presOf" srcId="{6DB38A93-B0FD-4C56-933E-10C6F74BD543}" destId="{6F71CDC3-83E6-46FC-BD55-773A128485BF}" srcOrd="1" destOrd="0" presId="urn:microsoft.com/office/officeart/2005/8/layout/process1"/>
    <dgm:cxn modelId="{CBC041F2-1F1B-474D-9A06-8B56274937E3}" type="presParOf" srcId="{4B62BF56-6297-40AA-9E31-893721ADCDA0}" destId="{C5632006-8456-433C-A179-F7FA5DCE9F91}" srcOrd="0" destOrd="0" presId="urn:microsoft.com/office/officeart/2005/8/layout/process1"/>
    <dgm:cxn modelId="{931395C5-DE64-4AB0-B303-5AFD929FED51}" type="presParOf" srcId="{4B62BF56-6297-40AA-9E31-893721ADCDA0}" destId="{77C0D416-0016-4E78-84D7-6A55F74A86A3}" srcOrd="1" destOrd="0" presId="urn:microsoft.com/office/officeart/2005/8/layout/process1"/>
    <dgm:cxn modelId="{E952517D-BA1B-4D86-B740-BB7543604887}" type="presParOf" srcId="{77C0D416-0016-4E78-84D7-6A55F74A86A3}" destId="{70727D89-575D-465D-B408-4C9E0EFB6056}" srcOrd="0" destOrd="0" presId="urn:microsoft.com/office/officeart/2005/8/layout/process1"/>
    <dgm:cxn modelId="{86001451-8118-42DE-97E6-F5F3ADBF131B}" type="presParOf" srcId="{4B62BF56-6297-40AA-9E31-893721ADCDA0}" destId="{CD3759E0-3880-4A52-9500-0D592FC8723F}" srcOrd="2" destOrd="0" presId="urn:microsoft.com/office/officeart/2005/8/layout/process1"/>
    <dgm:cxn modelId="{2674E7F4-D26B-4F64-9FDF-AEE6B4FCE673}" type="presParOf" srcId="{4B62BF56-6297-40AA-9E31-893721ADCDA0}" destId="{5BE70101-72A0-4358-9A36-284D8CEA7A80}" srcOrd="3" destOrd="0" presId="urn:microsoft.com/office/officeart/2005/8/layout/process1"/>
    <dgm:cxn modelId="{DAEC17E0-3B05-45F6-862B-A72117765AA0}" type="presParOf" srcId="{5BE70101-72A0-4358-9A36-284D8CEA7A80}" destId="{6F71CDC3-83E6-46FC-BD55-773A128485BF}" srcOrd="0" destOrd="0" presId="urn:microsoft.com/office/officeart/2005/8/layout/process1"/>
    <dgm:cxn modelId="{8EF5C81B-6BAF-44EA-9918-5A490CD9F062}" type="presParOf" srcId="{4B62BF56-6297-40AA-9E31-893721ADCDA0}" destId="{2A0B7325-A3F5-4BC3-BC9B-2DA7082253D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3B162-013F-4319-8E6B-0D2A89ED37E7}">
      <dsp:nvSpPr>
        <dsp:cNvPr id="0" name=""/>
        <dsp:cNvSpPr/>
      </dsp:nvSpPr>
      <dsp:spPr>
        <a:xfrm>
          <a:off x="2178928" y="2391065"/>
          <a:ext cx="413364" cy="8932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6682" y="0"/>
              </a:lnTo>
              <a:lnTo>
                <a:pt x="206682" y="893282"/>
              </a:lnTo>
              <a:lnTo>
                <a:pt x="413364" y="8932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61003" y="2813099"/>
        <a:ext cx="49214" cy="49214"/>
      </dsp:txXfrm>
    </dsp:sp>
    <dsp:sp modelId="{AB58EBD4-CBCC-42DA-8A8E-0C463F5F50CB}">
      <dsp:nvSpPr>
        <dsp:cNvPr id="0" name=""/>
        <dsp:cNvSpPr/>
      </dsp:nvSpPr>
      <dsp:spPr>
        <a:xfrm>
          <a:off x="2178928" y="2391065"/>
          <a:ext cx="413364" cy="1973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6682" y="0"/>
              </a:lnTo>
              <a:lnTo>
                <a:pt x="206682" y="1973403"/>
              </a:lnTo>
              <a:lnTo>
                <a:pt x="413364" y="19734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335205" y="3327361"/>
        <a:ext cx="100811" cy="100811"/>
      </dsp:txXfrm>
    </dsp:sp>
    <dsp:sp modelId="{06C0128C-8CDD-4FC6-A283-C908C5480158}">
      <dsp:nvSpPr>
        <dsp:cNvPr id="0" name=""/>
        <dsp:cNvSpPr/>
      </dsp:nvSpPr>
      <dsp:spPr>
        <a:xfrm>
          <a:off x="2178928" y="867185"/>
          <a:ext cx="413364" cy="1523880"/>
        </a:xfrm>
        <a:custGeom>
          <a:avLst/>
          <a:gdLst/>
          <a:ahLst/>
          <a:cxnLst/>
          <a:rect l="0" t="0" r="0" b="0"/>
          <a:pathLst>
            <a:path>
              <a:moveTo>
                <a:pt x="0" y="1523880"/>
              </a:moveTo>
              <a:lnTo>
                <a:pt x="206682" y="1523880"/>
              </a:lnTo>
              <a:lnTo>
                <a:pt x="206682" y="0"/>
              </a:lnTo>
              <a:lnTo>
                <a:pt x="41336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46137" y="1589651"/>
        <a:ext cx="78947" cy="78947"/>
      </dsp:txXfrm>
    </dsp:sp>
    <dsp:sp modelId="{45A1BE7E-D74A-432B-B083-B69F7C9293AD}">
      <dsp:nvSpPr>
        <dsp:cNvPr id="0" name=""/>
        <dsp:cNvSpPr/>
      </dsp:nvSpPr>
      <dsp:spPr>
        <a:xfrm>
          <a:off x="2178928" y="2132218"/>
          <a:ext cx="413364" cy="258847"/>
        </a:xfrm>
        <a:custGeom>
          <a:avLst/>
          <a:gdLst/>
          <a:ahLst/>
          <a:cxnLst/>
          <a:rect l="0" t="0" r="0" b="0"/>
          <a:pathLst>
            <a:path>
              <a:moveTo>
                <a:pt x="0" y="258847"/>
              </a:moveTo>
              <a:lnTo>
                <a:pt x="206682" y="258847"/>
              </a:lnTo>
              <a:lnTo>
                <a:pt x="206682" y="0"/>
              </a:lnTo>
              <a:lnTo>
                <a:pt x="41336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73417" y="2249449"/>
        <a:ext cx="24386" cy="24386"/>
      </dsp:txXfrm>
    </dsp:sp>
    <dsp:sp modelId="{2E20834B-CBD4-49FC-9E97-8FD520826AC6}">
      <dsp:nvSpPr>
        <dsp:cNvPr id="0" name=""/>
        <dsp:cNvSpPr/>
      </dsp:nvSpPr>
      <dsp:spPr>
        <a:xfrm rot="16200000">
          <a:off x="-658010" y="1301601"/>
          <a:ext cx="3494948" cy="2178928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Выявленные дефициты кл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ючевого условия «Учитель. Школьная команда»</a:t>
          </a:r>
          <a:endParaRPr lang="ru-RU" sz="18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(26 баллов из 31 балла</a:t>
          </a:r>
          <a:r>
            <a:rPr lang="ru-RU" sz="2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2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-658010" y="1301601"/>
        <a:ext cx="3494948" cy="2178928"/>
      </dsp:txXfrm>
    </dsp:sp>
    <dsp:sp modelId="{31C71FDB-C510-41A0-95B8-2528705215A1}">
      <dsp:nvSpPr>
        <dsp:cNvPr id="0" name=""/>
        <dsp:cNvSpPr/>
      </dsp:nvSpPr>
      <dsp:spPr>
        <a:xfrm>
          <a:off x="2592293" y="1800198"/>
          <a:ext cx="5795949" cy="664040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Доля учителей, для которых по результатам диагностики разработаны индивидуальные образовательные маршруты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92293" y="1800198"/>
        <a:ext cx="5795949" cy="664040"/>
      </dsp:txXfrm>
    </dsp:sp>
    <dsp:sp modelId="{344441D3-152B-4906-8FC4-9011C1ABA21D}">
      <dsp:nvSpPr>
        <dsp:cNvPr id="0" name=""/>
        <dsp:cNvSpPr/>
      </dsp:nvSpPr>
      <dsp:spPr>
        <a:xfrm>
          <a:off x="2592293" y="360041"/>
          <a:ext cx="5789175" cy="1014288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 pitchFamily="18" charset="0"/>
              <a:ea typeface="DengXian"/>
              <a:cs typeface="Times New Roman" pitchFamily="18" charset="0"/>
            </a:rPr>
            <a:t>Повышение квалификации управленческой команды по программам из Федерального реестра образовательных программ дополнительного профессионального образования (за три последних года)</a:t>
          </a:r>
          <a:endParaRPr lang="ru-RU" sz="1600" kern="1200" dirty="0">
            <a:solidFill>
              <a:schemeClr val="tx1"/>
            </a:solidFill>
            <a:effectLst/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2592293" y="360041"/>
        <a:ext cx="5789175" cy="1014288"/>
      </dsp:txXfrm>
    </dsp:sp>
    <dsp:sp modelId="{CC0E5F18-0B6F-4559-8301-D330295B902C}">
      <dsp:nvSpPr>
        <dsp:cNvPr id="0" name=""/>
        <dsp:cNvSpPr/>
      </dsp:nvSpPr>
      <dsp:spPr>
        <a:xfrm>
          <a:off x="2592293" y="4032449"/>
          <a:ext cx="5790046" cy="664040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Наличие среди педагогов победителей и призеров конкурсов</a:t>
          </a:r>
          <a:endParaRPr lang="ru-RU" sz="1600" kern="1200" dirty="0">
            <a:solidFill>
              <a:schemeClr val="tx1"/>
            </a:solidFill>
            <a:effectLst/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2592293" y="4032449"/>
        <a:ext cx="5790046" cy="664040"/>
      </dsp:txXfrm>
    </dsp:sp>
    <dsp:sp modelId="{0B068827-7C9D-4288-AB3B-21DE9C40A6FF}">
      <dsp:nvSpPr>
        <dsp:cNvPr id="0" name=""/>
        <dsp:cNvSpPr/>
      </dsp:nvSpPr>
      <dsp:spPr>
        <a:xfrm>
          <a:off x="2592293" y="2952328"/>
          <a:ext cx="5803463" cy="664040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Участие педагогов в конкурсном движении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92293" y="2952328"/>
        <a:ext cx="5803463" cy="664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632006-8456-433C-A179-F7FA5DCE9F91}">
      <dsp:nvSpPr>
        <dsp:cNvPr id="0" name=""/>
        <dsp:cNvSpPr/>
      </dsp:nvSpPr>
      <dsp:spPr>
        <a:xfrm>
          <a:off x="30512" y="0"/>
          <a:ext cx="2029389" cy="931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Ключевое условие «Учитель. Школьная команда»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7804" y="27292"/>
        <a:ext cx="1974805" cy="877238"/>
      </dsp:txXfrm>
    </dsp:sp>
    <dsp:sp modelId="{77C0D416-0016-4E78-84D7-6A55F74A86A3}">
      <dsp:nvSpPr>
        <dsp:cNvPr id="0" name=""/>
        <dsp:cNvSpPr/>
      </dsp:nvSpPr>
      <dsp:spPr>
        <a:xfrm rot="613612">
          <a:off x="2160072" y="408738"/>
          <a:ext cx="132252" cy="3847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160387" y="482171"/>
        <a:ext cx="92576" cy="230867"/>
      </dsp:txXfrm>
    </dsp:sp>
    <dsp:sp modelId="{CD3759E0-3880-4A52-9500-0D592FC8723F}">
      <dsp:nvSpPr>
        <dsp:cNvPr id="0" name=""/>
        <dsp:cNvSpPr/>
      </dsp:nvSpPr>
      <dsp:spPr>
        <a:xfrm>
          <a:off x="2305470" y="367323"/>
          <a:ext cx="1551520" cy="931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Высокий уровень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32762" y="394615"/>
        <a:ext cx="1496936" cy="877238"/>
      </dsp:txXfrm>
    </dsp:sp>
    <dsp:sp modelId="{5BE70101-72A0-4358-9A36-284D8CEA7A80}">
      <dsp:nvSpPr>
        <dsp:cNvPr id="0" name=""/>
        <dsp:cNvSpPr/>
      </dsp:nvSpPr>
      <dsp:spPr>
        <a:xfrm rot="863238">
          <a:off x="3935748" y="317404"/>
          <a:ext cx="168077" cy="3847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936539" y="388095"/>
        <a:ext cx="117654" cy="230867"/>
      </dsp:txXfrm>
    </dsp:sp>
    <dsp:sp modelId="{2A0B7325-A3F5-4BC3-BC9B-2DA7082253DF}">
      <dsp:nvSpPr>
        <dsp:cNvPr id="0" name=""/>
        <dsp:cNvSpPr/>
      </dsp:nvSpPr>
      <dsp:spPr>
        <a:xfrm>
          <a:off x="4164173" y="844118"/>
          <a:ext cx="1551520" cy="931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31 балл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 (из 31 балла)</a:t>
          </a: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4191465" y="871410"/>
        <a:ext cx="1496936" cy="8772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BDBB-C05E-41D7-B689-AE85A988824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452B-12ED-4FA2-9270-F42BD62D0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5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BDBB-C05E-41D7-B689-AE85A988824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452B-12ED-4FA2-9270-F42BD62D0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120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BDBB-C05E-41D7-B689-AE85A988824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452B-12ED-4FA2-9270-F42BD62D0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581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BDBB-C05E-41D7-B689-AE85A988824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452B-12ED-4FA2-9270-F42BD62D0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197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BDBB-C05E-41D7-B689-AE85A988824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452B-12ED-4FA2-9270-F42BD62D0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415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BDBB-C05E-41D7-B689-AE85A988824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452B-12ED-4FA2-9270-F42BD62D0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571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BDBB-C05E-41D7-B689-AE85A988824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452B-12ED-4FA2-9270-F42BD62D0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792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BDBB-C05E-41D7-B689-AE85A988824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452B-12ED-4FA2-9270-F42BD62D0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BDBB-C05E-41D7-B689-AE85A988824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452B-12ED-4FA2-9270-F42BD62D0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55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BDBB-C05E-41D7-B689-AE85A988824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452B-12ED-4FA2-9270-F42BD62D0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97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BDBB-C05E-41D7-B689-AE85A988824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452B-12ED-4FA2-9270-F42BD62D0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77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ABDBB-C05E-41D7-B689-AE85A988824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5452B-12ED-4FA2-9270-F42BD62D0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07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ый треугольник 27"/>
          <p:cNvSpPr/>
          <p:nvPr/>
        </p:nvSpPr>
        <p:spPr>
          <a:xfrm rot="9351026">
            <a:off x="4676836" y="5863214"/>
            <a:ext cx="4265024" cy="1883365"/>
          </a:xfrm>
          <a:prstGeom prst="rt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85504"/>
            <a:ext cx="6984776" cy="504056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Общеобразовательное учреждение «Таврическая школа» </a:t>
            </a:r>
            <a:endParaRPr lang="ru-RU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Таврического 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района Омской области </a:t>
            </a:r>
          </a:p>
        </p:txBody>
      </p:sp>
      <p:sp>
        <p:nvSpPr>
          <p:cNvPr id="27" name="Диагональная полоса 26"/>
          <p:cNvSpPr/>
          <p:nvPr/>
        </p:nvSpPr>
        <p:spPr>
          <a:xfrm rot="18816344">
            <a:off x="7108815" y="2147460"/>
            <a:ext cx="4081552" cy="3840669"/>
          </a:xfrm>
          <a:prstGeom prst="diagStripe">
            <a:avLst>
              <a:gd name="adj" fmla="val 46146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5" y="149912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74" t="43681" r="48143" b="12912"/>
          <a:stretch/>
        </p:blipFill>
        <p:spPr bwMode="auto">
          <a:xfrm>
            <a:off x="7668344" y="3068960"/>
            <a:ext cx="1475656" cy="3789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Блок-схема: ручной ввод 22"/>
          <p:cNvSpPr/>
          <p:nvPr/>
        </p:nvSpPr>
        <p:spPr>
          <a:xfrm rot="16200000">
            <a:off x="6691672" y="616632"/>
            <a:ext cx="3068960" cy="1835696"/>
          </a:xfrm>
          <a:prstGeom prst="flowChartManualInp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899592" y="2492896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</a:p>
          <a:p>
            <a:pPr algn="ctr"/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3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Сила Знаний: Успех Вместе"</a:t>
            </a:r>
          </a:p>
        </p:txBody>
      </p:sp>
      <p:sp>
        <p:nvSpPr>
          <p:cNvPr id="32" name="Подзаголовок 2"/>
          <p:cNvSpPr txBox="1">
            <a:spLocks/>
          </p:cNvSpPr>
          <p:nvPr/>
        </p:nvSpPr>
        <p:spPr>
          <a:xfrm>
            <a:off x="3400535" y="4700642"/>
            <a:ext cx="4248472" cy="1301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Ивко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Юлия Владимировна, </a:t>
            </a:r>
          </a:p>
          <a:p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директор ОУ «Таврическая школа»</a:t>
            </a:r>
            <a:endPara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01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564" y="404664"/>
            <a:ext cx="8316924" cy="1368152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  <a:b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"Сила Знаний: Успех </a:t>
            </a:r>
            <a:r>
              <a:rPr lang="ru-RU" sz="3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Вместе"  </a:t>
            </a:r>
            <a:br>
              <a:rPr lang="ru-RU" sz="3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(для повышения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ключевого 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условия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Учитель. Школьная команда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endParaRPr lang="ru-RU" sz="2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76653" y="1844824"/>
            <a:ext cx="8229600" cy="4824536"/>
            <a:chOff x="453181" y="1629612"/>
            <a:chExt cx="8229600" cy="4179732"/>
          </a:xfrm>
        </p:grpSpPr>
        <p:sp>
          <p:nvSpPr>
            <p:cNvPr id="7" name="Полилиния 6"/>
            <p:cNvSpPr/>
            <p:nvPr/>
          </p:nvSpPr>
          <p:spPr>
            <a:xfrm>
              <a:off x="453181" y="1629612"/>
              <a:ext cx="8229600" cy="822228"/>
            </a:xfrm>
            <a:custGeom>
              <a:avLst/>
              <a:gdLst>
                <a:gd name="connsiteX0" fmla="*/ 0 w 8229600"/>
                <a:gd name="connsiteY0" fmla="*/ 0 h 1357788"/>
                <a:gd name="connsiteX1" fmla="*/ 8229600 w 8229600"/>
                <a:gd name="connsiteY1" fmla="*/ 0 h 1357788"/>
                <a:gd name="connsiteX2" fmla="*/ 8229600 w 8229600"/>
                <a:gd name="connsiteY2" fmla="*/ 1357788 h 1357788"/>
                <a:gd name="connsiteX3" fmla="*/ 0 w 8229600"/>
                <a:gd name="connsiteY3" fmla="*/ 1357788 h 1357788"/>
                <a:gd name="connsiteX4" fmla="*/ 0 w 8229600"/>
                <a:gd name="connsiteY4" fmla="*/ 0 h 135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29600" h="1357788">
                  <a:moveTo>
                    <a:pt x="0" y="0"/>
                  </a:moveTo>
                  <a:lnTo>
                    <a:pt x="8229600" y="0"/>
                  </a:lnTo>
                  <a:lnTo>
                    <a:pt x="8229600" y="1357788"/>
                  </a:lnTo>
                  <a:lnTo>
                    <a:pt x="0" y="1357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6220" tIns="236220" rIns="236220" bIns="236220" numCol="1" spcCol="1270" anchor="ctr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461218" y="2774013"/>
              <a:ext cx="2740521" cy="3035331"/>
            </a:xfrm>
            <a:custGeom>
              <a:avLst/>
              <a:gdLst>
                <a:gd name="connsiteX0" fmla="*/ 0 w 2740521"/>
                <a:gd name="connsiteY0" fmla="*/ 0 h 2851356"/>
                <a:gd name="connsiteX1" fmla="*/ 2740521 w 2740521"/>
                <a:gd name="connsiteY1" fmla="*/ 0 h 2851356"/>
                <a:gd name="connsiteX2" fmla="*/ 2740521 w 2740521"/>
                <a:gd name="connsiteY2" fmla="*/ 2851356 h 2851356"/>
                <a:gd name="connsiteX3" fmla="*/ 0 w 2740521"/>
                <a:gd name="connsiteY3" fmla="*/ 2851356 h 2851356"/>
                <a:gd name="connsiteX4" fmla="*/ 0 w 2740521"/>
                <a:gd name="connsiteY4" fmla="*/ 0 h 285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521" h="2851356">
                  <a:moveTo>
                    <a:pt x="0" y="0"/>
                  </a:moveTo>
                  <a:lnTo>
                    <a:pt x="2740521" y="0"/>
                  </a:lnTo>
                  <a:lnTo>
                    <a:pt x="2740521" y="2851356"/>
                  </a:lnTo>
                  <a:lnTo>
                    <a:pt x="0" y="2851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3840" tIns="243840" rIns="243840" bIns="243840" numCol="1" spcCol="1270" anchor="ctr" anchorCtr="0">
              <a:noAutofit/>
            </a:bodyPr>
            <a:lstStyle/>
            <a:p>
              <a:pPr lvl="0" algn="ctr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400" kern="1200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3201739" y="2774013"/>
              <a:ext cx="2740521" cy="3035331"/>
            </a:xfrm>
            <a:custGeom>
              <a:avLst/>
              <a:gdLst>
                <a:gd name="connsiteX0" fmla="*/ 0 w 2740521"/>
                <a:gd name="connsiteY0" fmla="*/ 0 h 2851356"/>
                <a:gd name="connsiteX1" fmla="*/ 2740521 w 2740521"/>
                <a:gd name="connsiteY1" fmla="*/ 0 h 2851356"/>
                <a:gd name="connsiteX2" fmla="*/ 2740521 w 2740521"/>
                <a:gd name="connsiteY2" fmla="*/ 2851356 h 2851356"/>
                <a:gd name="connsiteX3" fmla="*/ 0 w 2740521"/>
                <a:gd name="connsiteY3" fmla="*/ 2851356 h 2851356"/>
                <a:gd name="connsiteX4" fmla="*/ 0 w 2740521"/>
                <a:gd name="connsiteY4" fmla="*/ 0 h 285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521" h="2851356">
                  <a:moveTo>
                    <a:pt x="0" y="0"/>
                  </a:moveTo>
                  <a:lnTo>
                    <a:pt x="2740521" y="0"/>
                  </a:lnTo>
                  <a:lnTo>
                    <a:pt x="2740521" y="2851356"/>
                  </a:lnTo>
                  <a:lnTo>
                    <a:pt x="0" y="2851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3840" tIns="243840" rIns="243840" bIns="243840" numCol="1" spcCol="1270" anchor="ctr" anchorCtr="0">
              <a:noAutofit/>
            </a:bodyPr>
            <a:lstStyle/>
            <a:p>
              <a:pPr lvl="0" algn="ctr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400" kern="1200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5942260" y="2774013"/>
              <a:ext cx="2740521" cy="3035331"/>
            </a:xfrm>
            <a:custGeom>
              <a:avLst/>
              <a:gdLst>
                <a:gd name="connsiteX0" fmla="*/ 0 w 2740521"/>
                <a:gd name="connsiteY0" fmla="*/ 0 h 2851356"/>
                <a:gd name="connsiteX1" fmla="*/ 2740521 w 2740521"/>
                <a:gd name="connsiteY1" fmla="*/ 0 h 2851356"/>
                <a:gd name="connsiteX2" fmla="*/ 2740521 w 2740521"/>
                <a:gd name="connsiteY2" fmla="*/ 2851356 h 2851356"/>
                <a:gd name="connsiteX3" fmla="*/ 0 w 2740521"/>
                <a:gd name="connsiteY3" fmla="*/ 2851356 h 2851356"/>
                <a:gd name="connsiteX4" fmla="*/ 0 w 2740521"/>
                <a:gd name="connsiteY4" fmla="*/ 0 h 285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521" h="2851356">
                  <a:moveTo>
                    <a:pt x="0" y="0"/>
                  </a:moveTo>
                  <a:lnTo>
                    <a:pt x="2740521" y="0"/>
                  </a:lnTo>
                  <a:lnTo>
                    <a:pt x="2740521" y="2851356"/>
                  </a:lnTo>
                  <a:lnTo>
                    <a:pt x="0" y="2851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3840" tIns="243840" rIns="243840" bIns="243840" numCol="1" spcCol="1270" anchor="ctr" anchorCtr="0">
              <a:noAutofit/>
            </a:bodyPr>
            <a:lstStyle/>
            <a:p>
              <a:pPr lvl="0" algn="ctr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400" kern="1200"/>
            </a:p>
          </p:txBody>
        </p:sp>
      </p:grpSp>
      <p:pic>
        <p:nvPicPr>
          <p:cNvPr id="4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307463" y="18448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Управленческие механизмы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47864" y="3165771"/>
            <a:ext cx="2286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квалификации управленческой команды школы по программам, размещенным в Федеральном реестре дополнительных профессиональных программ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47564" y="3284984"/>
            <a:ext cx="2286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условий для творческого и профессионального  роста педагогических работников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84168" y="3258103"/>
            <a:ext cx="24482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Эффективная реализация системы наставничества и поддержки педагогических работников, сопровождение педагогов в подготовке к профессиональным конкурсам</a:t>
            </a:r>
          </a:p>
        </p:txBody>
      </p:sp>
      <p:sp>
        <p:nvSpPr>
          <p:cNvPr id="17" name="Стрелка вниз 16"/>
          <p:cNvSpPr/>
          <p:nvPr/>
        </p:nvSpPr>
        <p:spPr>
          <a:xfrm>
            <a:off x="1547664" y="2708921"/>
            <a:ext cx="360040" cy="444400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4415452" y="2691687"/>
            <a:ext cx="360040" cy="444400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7133221" y="2691687"/>
            <a:ext cx="360040" cy="444400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99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47564" y="105746"/>
            <a:ext cx="8316924" cy="1368152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  <a:b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"Сила Знаний: Успех </a:t>
            </a:r>
            <a:r>
              <a:rPr lang="ru-RU" sz="3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Вместе"  </a:t>
            </a:r>
            <a:br>
              <a:rPr lang="ru-RU" sz="3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(для повышения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ключевого 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условия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Учитель. Школьная команда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endParaRPr lang="ru-RU" sz="2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84690" y="1700808"/>
            <a:ext cx="8229600" cy="4824536"/>
            <a:chOff x="453181" y="1629612"/>
            <a:chExt cx="8229600" cy="4179732"/>
          </a:xfrm>
        </p:grpSpPr>
        <p:sp>
          <p:nvSpPr>
            <p:cNvPr id="8" name="Полилиния 7"/>
            <p:cNvSpPr/>
            <p:nvPr/>
          </p:nvSpPr>
          <p:spPr>
            <a:xfrm>
              <a:off x="453181" y="1629612"/>
              <a:ext cx="8229600" cy="822228"/>
            </a:xfrm>
            <a:custGeom>
              <a:avLst/>
              <a:gdLst>
                <a:gd name="connsiteX0" fmla="*/ 0 w 8229600"/>
                <a:gd name="connsiteY0" fmla="*/ 0 h 1357788"/>
                <a:gd name="connsiteX1" fmla="*/ 8229600 w 8229600"/>
                <a:gd name="connsiteY1" fmla="*/ 0 h 1357788"/>
                <a:gd name="connsiteX2" fmla="*/ 8229600 w 8229600"/>
                <a:gd name="connsiteY2" fmla="*/ 1357788 h 1357788"/>
                <a:gd name="connsiteX3" fmla="*/ 0 w 8229600"/>
                <a:gd name="connsiteY3" fmla="*/ 1357788 h 1357788"/>
                <a:gd name="connsiteX4" fmla="*/ 0 w 8229600"/>
                <a:gd name="connsiteY4" fmla="*/ 0 h 135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29600" h="1357788">
                  <a:moveTo>
                    <a:pt x="0" y="0"/>
                  </a:moveTo>
                  <a:lnTo>
                    <a:pt x="8229600" y="0"/>
                  </a:lnTo>
                  <a:lnTo>
                    <a:pt x="8229600" y="1357788"/>
                  </a:lnTo>
                  <a:lnTo>
                    <a:pt x="0" y="1357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6220" tIns="236220" rIns="236220" bIns="236220" numCol="1" spcCol="1270" anchor="ctr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461218" y="2774013"/>
              <a:ext cx="2740521" cy="3035331"/>
            </a:xfrm>
            <a:custGeom>
              <a:avLst/>
              <a:gdLst>
                <a:gd name="connsiteX0" fmla="*/ 0 w 2740521"/>
                <a:gd name="connsiteY0" fmla="*/ 0 h 2851356"/>
                <a:gd name="connsiteX1" fmla="*/ 2740521 w 2740521"/>
                <a:gd name="connsiteY1" fmla="*/ 0 h 2851356"/>
                <a:gd name="connsiteX2" fmla="*/ 2740521 w 2740521"/>
                <a:gd name="connsiteY2" fmla="*/ 2851356 h 2851356"/>
                <a:gd name="connsiteX3" fmla="*/ 0 w 2740521"/>
                <a:gd name="connsiteY3" fmla="*/ 2851356 h 2851356"/>
                <a:gd name="connsiteX4" fmla="*/ 0 w 2740521"/>
                <a:gd name="connsiteY4" fmla="*/ 0 h 285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521" h="2851356">
                  <a:moveTo>
                    <a:pt x="0" y="0"/>
                  </a:moveTo>
                  <a:lnTo>
                    <a:pt x="2740521" y="0"/>
                  </a:lnTo>
                  <a:lnTo>
                    <a:pt x="2740521" y="2851356"/>
                  </a:lnTo>
                  <a:lnTo>
                    <a:pt x="0" y="2851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3840" tIns="243840" rIns="243840" bIns="243840" numCol="1" spcCol="1270" anchor="ctr" anchorCtr="0">
              <a:noAutofit/>
            </a:bodyPr>
            <a:lstStyle/>
            <a:p>
              <a:pPr lvl="0" algn="ctr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400" kern="1200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201739" y="2774013"/>
              <a:ext cx="2740521" cy="3035331"/>
            </a:xfrm>
            <a:custGeom>
              <a:avLst/>
              <a:gdLst>
                <a:gd name="connsiteX0" fmla="*/ 0 w 2740521"/>
                <a:gd name="connsiteY0" fmla="*/ 0 h 2851356"/>
                <a:gd name="connsiteX1" fmla="*/ 2740521 w 2740521"/>
                <a:gd name="connsiteY1" fmla="*/ 0 h 2851356"/>
                <a:gd name="connsiteX2" fmla="*/ 2740521 w 2740521"/>
                <a:gd name="connsiteY2" fmla="*/ 2851356 h 2851356"/>
                <a:gd name="connsiteX3" fmla="*/ 0 w 2740521"/>
                <a:gd name="connsiteY3" fmla="*/ 2851356 h 2851356"/>
                <a:gd name="connsiteX4" fmla="*/ 0 w 2740521"/>
                <a:gd name="connsiteY4" fmla="*/ 0 h 285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521" h="2851356">
                  <a:moveTo>
                    <a:pt x="0" y="0"/>
                  </a:moveTo>
                  <a:lnTo>
                    <a:pt x="2740521" y="0"/>
                  </a:lnTo>
                  <a:lnTo>
                    <a:pt x="2740521" y="2851356"/>
                  </a:lnTo>
                  <a:lnTo>
                    <a:pt x="0" y="2851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3840" tIns="243840" rIns="243840" bIns="243840" numCol="1" spcCol="1270" anchor="ctr" anchorCtr="0">
              <a:noAutofit/>
            </a:bodyPr>
            <a:lstStyle/>
            <a:p>
              <a:pPr lvl="0" algn="ctr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400" kern="1200"/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5942260" y="2774013"/>
              <a:ext cx="2740521" cy="3035331"/>
            </a:xfrm>
            <a:custGeom>
              <a:avLst/>
              <a:gdLst>
                <a:gd name="connsiteX0" fmla="*/ 0 w 2740521"/>
                <a:gd name="connsiteY0" fmla="*/ 0 h 2851356"/>
                <a:gd name="connsiteX1" fmla="*/ 2740521 w 2740521"/>
                <a:gd name="connsiteY1" fmla="*/ 0 h 2851356"/>
                <a:gd name="connsiteX2" fmla="*/ 2740521 w 2740521"/>
                <a:gd name="connsiteY2" fmla="*/ 2851356 h 2851356"/>
                <a:gd name="connsiteX3" fmla="*/ 0 w 2740521"/>
                <a:gd name="connsiteY3" fmla="*/ 2851356 h 2851356"/>
                <a:gd name="connsiteX4" fmla="*/ 0 w 2740521"/>
                <a:gd name="connsiteY4" fmla="*/ 0 h 285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521" h="2851356">
                  <a:moveTo>
                    <a:pt x="0" y="0"/>
                  </a:moveTo>
                  <a:lnTo>
                    <a:pt x="2740521" y="0"/>
                  </a:lnTo>
                  <a:lnTo>
                    <a:pt x="2740521" y="2851356"/>
                  </a:lnTo>
                  <a:lnTo>
                    <a:pt x="0" y="2851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3840" tIns="243840" rIns="243840" bIns="243840" numCol="1" spcCol="1270" anchor="ctr" anchorCtr="0">
              <a:noAutofit/>
            </a:bodyPr>
            <a:lstStyle/>
            <a:p>
              <a:pPr lvl="0" algn="ctr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400" kern="1200"/>
            </a:p>
          </p:txBody>
        </p:sp>
      </p:grpSp>
      <p:sp>
        <p:nvSpPr>
          <p:cNvPr id="12" name="Стрелка вниз 11"/>
          <p:cNvSpPr/>
          <p:nvPr/>
        </p:nvSpPr>
        <p:spPr>
          <a:xfrm>
            <a:off x="1547664" y="2708921"/>
            <a:ext cx="360040" cy="444400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415452" y="2691687"/>
            <a:ext cx="360040" cy="444400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7133221" y="2691687"/>
            <a:ext cx="360040" cy="444400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399680" y="1723667"/>
            <a:ext cx="5913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Совершенствование педагогических компетенций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33248" y="3153321"/>
            <a:ext cx="241639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профессиональных дефицитов педагогических работников с целью оказания адресного сопровождения и составления индивидуальных образовательных маршрутов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40059" y="3136087"/>
            <a:ext cx="24197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Формирование внутренней мотивации педагогов к профессиональному саморазвитию, освоение инновационных способов и методов обучения и воспитания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156176" y="3142508"/>
            <a:ext cx="2304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Прохождение аттестации педагогов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95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27076" y="1893"/>
            <a:ext cx="8316924" cy="1368152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  <a:b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"Сила Знаний: Успех </a:t>
            </a:r>
            <a:r>
              <a:rPr lang="ru-RU" sz="3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Вместе"  </a:t>
            </a:r>
            <a:br>
              <a:rPr lang="ru-RU" sz="3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(для повышения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ключевого 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условия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Учитель. Школьная команда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endParaRPr lang="ru-RU" sz="2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74856" y="1556792"/>
            <a:ext cx="8229600" cy="4824536"/>
            <a:chOff x="453181" y="1629612"/>
            <a:chExt cx="8229600" cy="4179732"/>
          </a:xfrm>
        </p:grpSpPr>
        <p:sp>
          <p:nvSpPr>
            <p:cNvPr id="8" name="Полилиния 7"/>
            <p:cNvSpPr/>
            <p:nvPr/>
          </p:nvSpPr>
          <p:spPr>
            <a:xfrm>
              <a:off x="453181" y="1629612"/>
              <a:ext cx="8229600" cy="822228"/>
            </a:xfrm>
            <a:custGeom>
              <a:avLst/>
              <a:gdLst>
                <a:gd name="connsiteX0" fmla="*/ 0 w 8229600"/>
                <a:gd name="connsiteY0" fmla="*/ 0 h 1357788"/>
                <a:gd name="connsiteX1" fmla="*/ 8229600 w 8229600"/>
                <a:gd name="connsiteY1" fmla="*/ 0 h 1357788"/>
                <a:gd name="connsiteX2" fmla="*/ 8229600 w 8229600"/>
                <a:gd name="connsiteY2" fmla="*/ 1357788 h 1357788"/>
                <a:gd name="connsiteX3" fmla="*/ 0 w 8229600"/>
                <a:gd name="connsiteY3" fmla="*/ 1357788 h 1357788"/>
                <a:gd name="connsiteX4" fmla="*/ 0 w 8229600"/>
                <a:gd name="connsiteY4" fmla="*/ 0 h 135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29600" h="1357788">
                  <a:moveTo>
                    <a:pt x="0" y="0"/>
                  </a:moveTo>
                  <a:lnTo>
                    <a:pt x="8229600" y="0"/>
                  </a:lnTo>
                  <a:lnTo>
                    <a:pt x="8229600" y="1357788"/>
                  </a:lnTo>
                  <a:lnTo>
                    <a:pt x="0" y="1357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6220" tIns="236220" rIns="236220" bIns="236220" numCol="1" spcCol="1270" anchor="ctr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kern="1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461218" y="2774013"/>
              <a:ext cx="2740521" cy="3035331"/>
            </a:xfrm>
            <a:custGeom>
              <a:avLst/>
              <a:gdLst>
                <a:gd name="connsiteX0" fmla="*/ 0 w 2740521"/>
                <a:gd name="connsiteY0" fmla="*/ 0 h 2851356"/>
                <a:gd name="connsiteX1" fmla="*/ 2740521 w 2740521"/>
                <a:gd name="connsiteY1" fmla="*/ 0 h 2851356"/>
                <a:gd name="connsiteX2" fmla="*/ 2740521 w 2740521"/>
                <a:gd name="connsiteY2" fmla="*/ 2851356 h 2851356"/>
                <a:gd name="connsiteX3" fmla="*/ 0 w 2740521"/>
                <a:gd name="connsiteY3" fmla="*/ 2851356 h 2851356"/>
                <a:gd name="connsiteX4" fmla="*/ 0 w 2740521"/>
                <a:gd name="connsiteY4" fmla="*/ 0 h 285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521" h="2851356">
                  <a:moveTo>
                    <a:pt x="0" y="0"/>
                  </a:moveTo>
                  <a:lnTo>
                    <a:pt x="2740521" y="0"/>
                  </a:lnTo>
                  <a:lnTo>
                    <a:pt x="2740521" y="2851356"/>
                  </a:lnTo>
                  <a:lnTo>
                    <a:pt x="0" y="2851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3840" tIns="243840" rIns="243840" bIns="243840" numCol="1" spcCol="1270" anchor="ctr" anchorCtr="0">
              <a:noAutofit/>
            </a:bodyPr>
            <a:lstStyle/>
            <a:p>
              <a:pPr lvl="0" algn="ctr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kern="1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201739" y="2774013"/>
              <a:ext cx="2740521" cy="3035331"/>
            </a:xfrm>
            <a:custGeom>
              <a:avLst/>
              <a:gdLst>
                <a:gd name="connsiteX0" fmla="*/ 0 w 2740521"/>
                <a:gd name="connsiteY0" fmla="*/ 0 h 2851356"/>
                <a:gd name="connsiteX1" fmla="*/ 2740521 w 2740521"/>
                <a:gd name="connsiteY1" fmla="*/ 0 h 2851356"/>
                <a:gd name="connsiteX2" fmla="*/ 2740521 w 2740521"/>
                <a:gd name="connsiteY2" fmla="*/ 2851356 h 2851356"/>
                <a:gd name="connsiteX3" fmla="*/ 0 w 2740521"/>
                <a:gd name="connsiteY3" fmla="*/ 2851356 h 2851356"/>
                <a:gd name="connsiteX4" fmla="*/ 0 w 2740521"/>
                <a:gd name="connsiteY4" fmla="*/ 0 h 285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521" h="2851356">
                  <a:moveTo>
                    <a:pt x="0" y="0"/>
                  </a:moveTo>
                  <a:lnTo>
                    <a:pt x="2740521" y="0"/>
                  </a:lnTo>
                  <a:lnTo>
                    <a:pt x="2740521" y="2851356"/>
                  </a:lnTo>
                  <a:lnTo>
                    <a:pt x="0" y="2851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3840" tIns="243840" rIns="243840" bIns="243840" numCol="1" spcCol="1270" anchor="ctr" anchorCtr="0">
              <a:noAutofit/>
            </a:bodyPr>
            <a:lstStyle/>
            <a:p>
              <a:pPr lvl="0" algn="ctr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kern="1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5942260" y="2774013"/>
              <a:ext cx="2740521" cy="3035331"/>
            </a:xfrm>
            <a:custGeom>
              <a:avLst/>
              <a:gdLst>
                <a:gd name="connsiteX0" fmla="*/ 0 w 2740521"/>
                <a:gd name="connsiteY0" fmla="*/ 0 h 2851356"/>
                <a:gd name="connsiteX1" fmla="*/ 2740521 w 2740521"/>
                <a:gd name="connsiteY1" fmla="*/ 0 h 2851356"/>
                <a:gd name="connsiteX2" fmla="*/ 2740521 w 2740521"/>
                <a:gd name="connsiteY2" fmla="*/ 2851356 h 2851356"/>
                <a:gd name="connsiteX3" fmla="*/ 0 w 2740521"/>
                <a:gd name="connsiteY3" fmla="*/ 2851356 h 2851356"/>
                <a:gd name="connsiteX4" fmla="*/ 0 w 2740521"/>
                <a:gd name="connsiteY4" fmla="*/ 0 h 285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521" h="2851356">
                  <a:moveTo>
                    <a:pt x="0" y="0"/>
                  </a:moveTo>
                  <a:lnTo>
                    <a:pt x="2740521" y="0"/>
                  </a:lnTo>
                  <a:lnTo>
                    <a:pt x="2740521" y="2851356"/>
                  </a:lnTo>
                  <a:lnTo>
                    <a:pt x="0" y="2851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3840" tIns="243840" rIns="243840" bIns="243840" numCol="1" spcCol="1270" anchor="ctr" anchorCtr="0">
              <a:noAutofit/>
            </a:bodyPr>
            <a:lstStyle/>
            <a:p>
              <a:pPr lvl="0" algn="ctr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kern="1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Стрелка вниз 11"/>
          <p:cNvSpPr/>
          <p:nvPr/>
        </p:nvSpPr>
        <p:spPr>
          <a:xfrm>
            <a:off x="1566291" y="2523289"/>
            <a:ext cx="360040" cy="444400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415452" y="2548971"/>
            <a:ext cx="360040" cy="444400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7120376" y="2523289"/>
            <a:ext cx="360040" cy="444400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13177" y="3013693"/>
            <a:ext cx="24122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Стимулирование участия педагогических работников в конкурсах профессионального мастерства и иных мероприятиях по обмену передовым педагогическим опытом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10905" y="3037029"/>
            <a:ext cx="2664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Адресная методическая помощь педагогам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21789" y="2877739"/>
            <a:ext cx="2286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уровня планируемых образовательных результатов обучения ( ВСОКО)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46310" y="1556792"/>
            <a:ext cx="59940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Совершенствование образовательной системы школы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03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80628"/>
            <a:ext cx="8229600" cy="100811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риски реализации проекта и пути их минимизации</a:t>
            </a:r>
          </a:p>
        </p:txBody>
      </p:sp>
      <p:pic>
        <p:nvPicPr>
          <p:cNvPr id="4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05" y="116632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295891"/>
              </p:ext>
            </p:extLst>
          </p:nvPr>
        </p:nvGraphicFramePr>
        <p:xfrm>
          <a:off x="134582" y="1052736"/>
          <a:ext cx="8901913" cy="5713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7581"/>
                <a:gridCol w="2893122"/>
                <a:gridCol w="2227035"/>
                <a:gridCol w="1584175"/>
              </a:tblGrid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Оценка актуального состояния внутреннего потенциала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Оценка перспектив развития </a:t>
                      </a:r>
                      <a:b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 учетом изменения внешних факторов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сильные стороны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слабые стороны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благоприятные возможности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риски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В школе предусмотрены меры материального и нематериального стимулирования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Формальное отношение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Прохождение КПК реализуется в системе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Управленческая команда останется на стадии формирования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школе развита система наставничества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Наставляемый может стать слишком зависимым от наставника, не развивая самостоятельность и уверенность в своих силах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 педагогические работники 100% прошли КПК, профессиональную диагностику компетенций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Дефицит педагогических кадров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Более 80% педагогов прошли диагностику профессиональных компетенций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Неготовность педагогов к участию в диагностике профессиональных дефицитов и к разработке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ИОМ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Больше 10 % учителей по результатам диагностики разработали индивидуальные образовательные маршруты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Большая нагрузка учителей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Более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95% педагогов прошли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обучение по программам повышения квалификации</a:t>
                      </a:r>
                      <a:endParaRPr lang="ru-RU" sz="13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Повышение квалификации управленческой команды по программам из Федерального реестра образовательных программ ДПО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Участие учителей в конкурсном движении </a:t>
                      </a:r>
                    </a:p>
                    <a:p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Низкий уровень компетенций педагогических работников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Участие педагогов в конкурсном движении </a:t>
                      </a:r>
                    </a:p>
                    <a:p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Отказ от участия  в конкурсном движении, в публичных мероприятиях разных уровней: круглых столах, конференциях, семинарах, мастер-классах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победителей и призеров в конкурсах на всероссийском уровне</a:t>
                      </a:r>
                    </a:p>
                    <a:p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все учителя осознают, что участие в конкурсах может помочь в их профессиональном росте и развитии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56043" y="639633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</a:p>
          <a:p>
            <a:pPr algn="r"/>
            <a:r>
              <a:rPr lang="ru-RU" sz="1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"Сила Знаний: Успех Вместе"</a:t>
            </a:r>
          </a:p>
        </p:txBody>
      </p:sp>
    </p:spTree>
    <p:extLst>
      <p:ext uri="{BB962C8B-B14F-4D97-AF65-F5344CB8AC3E}">
        <p14:creationId xmlns:p14="http://schemas.microsoft.com/office/powerpoint/2010/main" val="131760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0"/>
            <a:ext cx="51426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</a:p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"Сила Знаний: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Успех Вместе</a:t>
            </a: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</p:txBody>
      </p:sp>
      <p:pic>
        <p:nvPicPr>
          <p:cNvPr id="5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552" y="1796038"/>
            <a:ext cx="62104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1. 80% </a:t>
            </a:r>
            <a:r>
              <a:rPr lang="ru-RU" dirty="0"/>
              <a:t>педагогов, использующих инновационные образовательные технологии, способы и методы обучения и </a:t>
            </a:r>
            <a:r>
              <a:rPr lang="ru-RU" dirty="0" smtClean="0"/>
              <a:t>воспитания.</a:t>
            </a:r>
            <a:endParaRPr lang="ru-RU" dirty="0"/>
          </a:p>
          <a:p>
            <a:r>
              <a:rPr lang="ru-RU" dirty="0" smtClean="0"/>
              <a:t>2. 100% педагогов и руководящих кадров, повысивших квалификационный уровень.</a:t>
            </a:r>
          </a:p>
          <a:p>
            <a:r>
              <a:rPr lang="ru-RU" dirty="0" smtClean="0"/>
              <a:t>3. Увеличение </a:t>
            </a:r>
            <a:r>
              <a:rPr lang="ru-RU" dirty="0"/>
              <a:t>на 10% числа педагогических работников, в отношении которых реализуется адресное методическое </a:t>
            </a:r>
            <a:r>
              <a:rPr lang="ru-RU" dirty="0" smtClean="0"/>
              <a:t>сопровождение. </a:t>
            </a:r>
            <a:endParaRPr lang="ru-RU" dirty="0"/>
          </a:p>
          <a:p>
            <a:r>
              <a:rPr lang="ru-RU" dirty="0" smtClean="0"/>
              <a:t>4. До 12% увеличение </a:t>
            </a:r>
            <a:r>
              <a:rPr lang="ru-RU" dirty="0"/>
              <a:t>доли учителей, для которых по результатам диагностик разработаны индивидуальные образовательные </a:t>
            </a:r>
            <a:r>
              <a:rPr lang="ru-RU" dirty="0" smtClean="0"/>
              <a:t>маршруты.</a:t>
            </a:r>
            <a:endParaRPr lang="ru-RU" dirty="0"/>
          </a:p>
          <a:p>
            <a:r>
              <a:rPr lang="ru-RU" dirty="0" smtClean="0"/>
              <a:t>5. На 20% увеличение </a:t>
            </a:r>
            <a:r>
              <a:rPr lang="ru-RU" dirty="0"/>
              <a:t>числа педагогических работников, принимающих участие в конкурсном </a:t>
            </a:r>
            <a:r>
              <a:rPr lang="ru-RU" dirty="0" smtClean="0"/>
              <a:t>движении, на 10% - </a:t>
            </a:r>
            <a:r>
              <a:rPr lang="ru-RU" dirty="0"/>
              <a:t>на всероссийском </a:t>
            </a:r>
            <a:r>
              <a:rPr lang="ru-RU" dirty="0" smtClean="0"/>
              <a:t>уровне.</a:t>
            </a:r>
            <a:endParaRPr lang="ru-RU" dirty="0"/>
          </a:p>
          <a:p>
            <a:r>
              <a:rPr lang="ru-RU" dirty="0" smtClean="0"/>
              <a:t>6. На 20% увеличение числа </a:t>
            </a:r>
            <a:r>
              <a:rPr lang="ru-RU" dirty="0"/>
              <a:t>педагогов, участвующих в публичных мероприятиях разных уровней: конференциях, круглых столах, семинарах, мастер-классах 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23528" y="1196752"/>
            <a:ext cx="8604448" cy="432048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Индикаторы</a:t>
            </a:r>
            <a:endParaRPr lang="ru-RU" b="1" dirty="0"/>
          </a:p>
        </p:txBody>
      </p:sp>
      <p:sp>
        <p:nvSpPr>
          <p:cNvPr id="8" name="Хорда 7"/>
          <p:cNvSpPr/>
          <p:nvPr/>
        </p:nvSpPr>
        <p:spPr>
          <a:xfrm rot="1350548">
            <a:off x="7510169" y="1335589"/>
            <a:ext cx="2449531" cy="2294408"/>
          </a:xfrm>
          <a:prstGeom prst="chor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7020272" y="0"/>
            <a:ext cx="2016224" cy="1949009"/>
          </a:xfrm>
          <a:prstGeom prst="flowChartConnector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749988" y="6165304"/>
            <a:ext cx="2070484" cy="0"/>
          </a:xfrm>
          <a:prstGeom prst="line">
            <a:avLst/>
          </a:prstGeom>
          <a:ln w="38100">
            <a:solidFill>
              <a:srgbClr val="4F891F"/>
            </a:solidFill>
            <a:prstDash val="sysDash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516216" y="6381328"/>
            <a:ext cx="2304256" cy="0"/>
          </a:xfrm>
          <a:prstGeom prst="line">
            <a:avLst/>
          </a:prstGeom>
          <a:ln w="38100">
            <a:solidFill>
              <a:srgbClr val="0070C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156176" y="6597352"/>
            <a:ext cx="2772308" cy="0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29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34210" y="-1380"/>
            <a:ext cx="51426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</a:p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"Сила Знаний: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Успех Вместе</a:t>
            </a: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</p:txBody>
      </p:sp>
      <p:pic>
        <p:nvPicPr>
          <p:cNvPr id="5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Блок-схема: процесс 8"/>
          <p:cNvSpPr/>
          <p:nvPr/>
        </p:nvSpPr>
        <p:spPr>
          <a:xfrm>
            <a:off x="214401" y="1196752"/>
            <a:ext cx="8604448" cy="432048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Результаты</a:t>
            </a:r>
            <a:endParaRPr lang="ru-RU" b="1" dirty="0"/>
          </a:p>
        </p:txBody>
      </p:sp>
      <p:sp>
        <p:nvSpPr>
          <p:cNvPr id="10" name="Хорда 9"/>
          <p:cNvSpPr/>
          <p:nvPr/>
        </p:nvSpPr>
        <p:spPr>
          <a:xfrm rot="1350548">
            <a:off x="7428903" y="1434219"/>
            <a:ext cx="2449531" cy="2294408"/>
          </a:xfrm>
          <a:prstGeom prst="chor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7020272" y="0"/>
            <a:ext cx="2016224" cy="1949009"/>
          </a:xfrm>
          <a:prstGeom prst="flowChartConnector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749988" y="6165304"/>
            <a:ext cx="2070484" cy="0"/>
          </a:xfrm>
          <a:prstGeom prst="line">
            <a:avLst/>
          </a:prstGeom>
          <a:ln w="38100">
            <a:solidFill>
              <a:srgbClr val="4F891F"/>
            </a:solidFill>
            <a:prstDash val="sysDash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516216" y="6381328"/>
            <a:ext cx="2304256" cy="0"/>
          </a:xfrm>
          <a:prstGeom prst="line">
            <a:avLst/>
          </a:prstGeom>
          <a:ln w="38100">
            <a:solidFill>
              <a:srgbClr val="0070C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156176" y="6597352"/>
            <a:ext cx="2772308" cy="0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112161264"/>
              </p:ext>
            </p:extLst>
          </p:nvPr>
        </p:nvGraphicFramePr>
        <p:xfrm>
          <a:off x="63826" y="2078110"/>
          <a:ext cx="6380382" cy="3223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5879875" y="3093583"/>
            <a:ext cx="2988332" cy="2664296"/>
            <a:chOff x="4568483" y="1126036"/>
            <a:chExt cx="1483816" cy="1898845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4568483" y="1575371"/>
              <a:ext cx="1483816" cy="100811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4655401" y="1126036"/>
              <a:ext cx="1396898" cy="18988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Закрытие имеющихся дефицитов, через  эффективную работу управленческой команды школы, контроль выполнения управленческих решений </a:t>
              </a:r>
              <a:endParaRPr lang="ru-RU" sz="16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" name="Стрелка вправо 5"/>
          <p:cNvSpPr/>
          <p:nvPr/>
        </p:nvSpPr>
        <p:spPr>
          <a:xfrm>
            <a:off x="5868144" y="3429000"/>
            <a:ext cx="18002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2174133" y="2551301"/>
            <a:ext cx="18002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4047981" y="3068960"/>
            <a:ext cx="18002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1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434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2708920"/>
            <a:ext cx="4032448" cy="3129211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«Современная школа развивается прежде всего благодаря труду наших талантливых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преданных выбранной  профессии педагогов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Сергей Кравцов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3660036" cy="25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Дуга 3"/>
          <p:cNvSpPr/>
          <p:nvPr/>
        </p:nvSpPr>
        <p:spPr>
          <a:xfrm rot="962978">
            <a:off x="4396995" y="1640066"/>
            <a:ext cx="4244441" cy="4383087"/>
          </a:xfrm>
          <a:prstGeom prst="arc">
            <a:avLst>
              <a:gd name="adj1" fmla="val 17222902"/>
              <a:gd name="adj2" fmla="val 1146040"/>
            </a:avLst>
          </a:prstGeom>
          <a:ln w="76200">
            <a:prstDash val="lgDash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88640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22365" y="639633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</a:p>
          <a:p>
            <a:pPr algn="r"/>
            <a:r>
              <a:rPr lang="ru-RU" sz="1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"Сила Знаний: Успех Вместе"</a:t>
            </a:r>
          </a:p>
        </p:txBody>
      </p:sp>
    </p:spTree>
    <p:extLst>
      <p:ext uri="{BB962C8B-B14F-4D97-AF65-F5344CB8AC3E}">
        <p14:creationId xmlns:p14="http://schemas.microsoft.com/office/powerpoint/2010/main" val="289576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712" y="98629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ОУ «Таврическая школа» сегодня: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6" y="836712"/>
            <a:ext cx="630070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3 здания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Омская область,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р.п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Таврическое, ул. Лермонтова, д.67,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Омская область,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р.п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Таврическое, ул. Пролетарская, д.29,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Омская область,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р.п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Таврическое, ул. Пионерская, д. 6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Количество обучающихся в соответствии с уровнями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образования 1786: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НОО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709,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ООО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909,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118,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АООП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50,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них обучающихся с ОВЗ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72 ребенка,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детей-инвалидов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43.</a:t>
            </a: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Всего 85 педагогов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учителей - 69, педагогов-психологов - 2, учитель-логопед - 1, учитель-дефектолог - 1, социальных педагогов - 2, педагогов-библиотекарей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2, педагог ДО – 1,ст. вожатый – 2, советник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директора по воспитанию и взаимодействию с детскими объединениями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-2 человека.  С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высшим образованием - 76%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Аттестация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с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высшей категорией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20%, с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первой категорией - 41%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Педагоги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имеющие ведомственные награды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Отличник Просвещения РФ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1,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Почетный работник сферы образования - 3.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Награждены Почетной грамотой Министерства Просвещения Российской Федерации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11 человек.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Хорда 6"/>
          <p:cNvSpPr/>
          <p:nvPr/>
        </p:nvSpPr>
        <p:spPr>
          <a:xfrm rot="1350548">
            <a:off x="7688095" y="432563"/>
            <a:ext cx="2051720" cy="2016224"/>
          </a:xfrm>
          <a:prstGeom prst="chor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ручное управление 7"/>
          <p:cNvSpPr/>
          <p:nvPr/>
        </p:nvSpPr>
        <p:spPr>
          <a:xfrm rot="5400000">
            <a:off x="6918075" y="2709369"/>
            <a:ext cx="2411759" cy="1998441"/>
          </a:xfrm>
          <a:prstGeom prst="flowChartManualOperat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6960158" y="1052736"/>
            <a:ext cx="1847548" cy="1907875"/>
          </a:xfrm>
          <a:prstGeom prst="flowChartConnector">
            <a:avLst/>
          </a:prstGeom>
          <a:noFill/>
          <a:ln w="57150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dash"/>
              </a:ln>
              <a:noFill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7380312" y="3384554"/>
            <a:ext cx="1693497" cy="648072"/>
          </a:xfrm>
          <a:prstGeom prst="rightArrow">
            <a:avLst/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 rot="5400000">
            <a:off x="7455064" y="4957988"/>
            <a:ext cx="2065793" cy="1312074"/>
          </a:xfrm>
          <a:prstGeom prst="parallelogram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6730423" y="2618014"/>
            <a:ext cx="2413577" cy="2654481"/>
          </a:xfrm>
          <a:prstGeom prst="flowChartProcess">
            <a:avLst/>
          </a:prstGeom>
          <a:noFill/>
          <a:ln w="57150">
            <a:solidFill>
              <a:srgbClr val="00B05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084168" y="6309320"/>
            <a:ext cx="1584176" cy="0"/>
          </a:xfrm>
          <a:prstGeom prst="line">
            <a:avLst/>
          </a:prstGeom>
          <a:ln w="38100">
            <a:solidFill>
              <a:srgbClr val="4F891F"/>
            </a:solidFill>
            <a:prstDash val="sysDash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724128" y="6525344"/>
            <a:ext cx="1944216" cy="0"/>
          </a:xfrm>
          <a:prstGeom prst="line">
            <a:avLst/>
          </a:prstGeom>
          <a:ln w="38100">
            <a:solidFill>
              <a:srgbClr val="0070C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616116" y="6741368"/>
            <a:ext cx="2160240" cy="0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Параллелограмм 19"/>
          <p:cNvSpPr/>
          <p:nvPr/>
        </p:nvSpPr>
        <p:spPr>
          <a:xfrm rot="16200000">
            <a:off x="7853805" y="5122766"/>
            <a:ext cx="1498112" cy="1022725"/>
          </a:xfrm>
          <a:prstGeom prst="parallelogram">
            <a:avLst/>
          </a:prstGeom>
          <a:noFill/>
          <a:ln w="57150">
            <a:solidFill>
              <a:schemeClr val="accent1"/>
            </a:solidFill>
            <a:prstDash val="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60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088"/>
            <a:ext cx="8640960" cy="77809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Самодиагностика «Школа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России», 2024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620688"/>
            <a:ext cx="734481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Ключевое условие «Учитель. Школьная команда»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91069"/>
              </p:ext>
            </p:extLst>
          </p:nvPr>
        </p:nvGraphicFramePr>
        <p:xfrm>
          <a:off x="179512" y="1141590"/>
          <a:ext cx="8856984" cy="565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2828"/>
                <a:gridCol w="576064"/>
                <a:gridCol w="828092"/>
              </a:tblGrid>
              <a:tr h="4256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MАХ балл</a:t>
                      </a:r>
                      <a:endParaRPr lang="ru-RU" sz="1100" b="0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Получен- </a:t>
                      </a:r>
                      <a:r>
                        <a:rPr lang="ru-RU" sz="1100" b="1" i="0" u="none" strike="noStrike" baseline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ный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балл </a:t>
                      </a:r>
                      <a:endParaRPr lang="ru-RU" sz="1100" b="0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0393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Использование единых подходов к штатному расписанию (количество административного персонала на контингент, узкие специалисты)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0393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Предусмотрены меры материального и нематериального стимулирования (разработан школьный локальный акт о системе материального и нематериального стимулирования, соблюдаются требования локального акта)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52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Развитие системы наставничества (положение о наставничестве, дорожная карта о его реализации, приказы)(критический показатель)</a:t>
                      </a:r>
                      <a:endParaRPr lang="ru-RU" sz="1100" kern="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52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Наличие методических объединений / кафедр / методических советов учителей(критический показатель)</a:t>
                      </a:r>
                      <a:endParaRPr lang="ru-RU" sz="1100" kern="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40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Наличие методических объединений / кафедр / методических советов классных руководителей</a:t>
                      </a:r>
                      <a:endParaRPr lang="ru-RU" sz="1100" kern="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52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Охват учителей диагностикой профессиональных компетенций (федеральной, региональной, самодиагностикой)</a:t>
                      </a:r>
                      <a:endParaRPr lang="ru-RU" sz="1100" kern="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0431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учителей, для которых по результатам диагностики разработаны индивидуальные образовательные маршруты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4277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педагогических работников, прошедших обучение по программам повышения квалификации, размещенным в Федеральном реестре дополнительных профессиональных программ педагогического образования (за три последних года)(критический показатель)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724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>
                          <a:effectLst/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Доля педагогических работников, прошедших обучение по программам повышения квалификации по инструментам ЦОС, размещеннымв Федеральном реестре дополнительных профессиональных программ педагогического образования (за три последних года)</a:t>
                      </a:r>
                      <a:endParaRPr lang="ru-RU" sz="1100" kern="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394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>
                          <a:effectLst/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Доля педагогических работников и управленческих кадров, прошедших обучение по программам повышения квалификации в сфере воспитания (за три последних года)</a:t>
                      </a:r>
                      <a:endParaRPr lang="ru-RU" sz="1100" kern="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149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Повышение квалификации управленческой команды по программам из Федерального реестра образовательных программ дополнительного профессионального образования (за три последних года)</a:t>
                      </a:r>
                      <a:endParaRPr lang="ru-RU" sz="1100" kern="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724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Дополнительное профессиональное образование учителей биологии, информатики, математики, физики, химии по программам, направленным на формирование у обучающихся общеобразовательных организаций навыков, необходимых для обеспечения технологического суверенитета Российской Федерации (за три последних года)</a:t>
                      </a:r>
                      <a:endParaRPr lang="ru-RU" sz="1100" kern="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49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 dirty="0">
                          <a:effectLst/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Участие педагогов в конкурсном </a:t>
                      </a:r>
                      <a:r>
                        <a:rPr lang="ru-RU" sz="1100" kern="100" dirty="0" smtClean="0">
                          <a:effectLst/>
                          <a:latin typeface="Times New Roman" pitchFamily="18" charset="0"/>
                          <a:ea typeface="DengXian"/>
                          <a:cs typeface="Times New Roman" pitchFamily="18" charset="0"/>
                        </a:rPr>
                        <a:t>движении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среди педагогов победителей и призеров конкурсов</a:t>
                      </a:r>
                      <a:endParaRPr lang="ru-RU" sz="1100" kern="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72" y="202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31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7577" y="51619"/>
            <a:ext cx="8229600" cy="1210146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Результаты самодиагностики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ОУ «Таврическая школа»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«Школа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России»,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2024г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6627599"/>
              </p:ext>
            </p:extLst>
          </p:nvPr>
        </p:nvGraphicFramePr>
        <p:xfrm>
          <a:off x="467544" y="1340768"/>
          <a:ext cx="843528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646019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</a:p>
          <a:p>
            <a:pPr algn="r"/>
            <a:r>
              <a:rPr lang="ru-RU" sz="1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"Сила Знаний: Успех Вместе"</a:t>
            </a:r>
          </a:p>
        </p:txBody>
      </p:sp>
    </p:spTree>
    <p:extLst>
      <p:ext uri="{BB962C8B-B14F-4D97-AF65-F5344CB8AC3E}">
        <p14:creationId xmlns:p14="http://schemas.microsoft.com/office/powerpoint/2010/main" val="242184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68" t="17821" r="9415" b="4520"/>
          <a:stretch/>
        </p:blipFill>
        <p:spPr bwMode="auto">
          <a:xfrm>
            <a:off x="6300192" y="7640"/>
            <a:ext cx="2843808" cy="6851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3" y="31278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40785"/>
            <a:ext cx="50758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</a:p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"Сила Знаний: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Успех Вместе</a:t>
            </a: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793353729"/>
              </p:ext>
            </p:extLst>
          </p:nvPr>
        </p:nvGraphicFramePr>
        <p:xfrm>
          <a:off x="282217" y="2420888"/>
          <a:ext cx="6017975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742296" y="11967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иагностика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профессиональных компетенций Н.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Галеевой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566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68" t="17821" r="9415" b="4520"/>
          <a:stretch/>
        </p:blipFill>
        <p:spPr bwMode="auto">
          <a:xfrm>
            <a:off x="6300192" y="7640"/>
            <a:ext cx="2843808" cy="6851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3" y="31278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7584" y="40785"/>
            <a:ext cx="50758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</a:p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"Сила Знаний: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Успех Вместе</a:t>
            </a: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88903029"/>
              </p:ext>
            </p:extLst>
          </p:nvPr>
        </p:nvGraphicFramePr>
        <p:xfrm>
          <a:off x="26233" y="227687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28801" y="13407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Участие в конкурсах профессионального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251424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60"/>
          <a:stretch/>
        </p:blipFill>
        <p:spPr bwMode="auto">
          <a:xfrm>
            <a:off x="6085166" y="764704"/>
            <a:ext cx="3058833" cy="607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289344" y="0"/>
            <a:ext cx="2650478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Зачем?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2302" y="1165255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«Учителя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высоким уровнем профессионализма могут передавать знания более эффективно, вдохновляя учеников на новые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достижения»…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3014" y="2636912"/>
            <a:ext cx="59056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проекта –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азвитие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кадрового потенциала и профессионального роста педагогов посредством адресного методического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сопровождения.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3688" y="4797152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«Педагоги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которые продолжают учиться сами, становятся вдохновением для своих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учеников</a:t>
            </a:r>
            <a:r>
              <a:rPr lang="ru-RU" dirty="0" smtClean="0">
                <a:solidFill>
                  <a:schemeClr val="bg1"/>
                </a:solidFill>
              </a:rPr>
              <a:t>»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015820" y="31278"/>
            <a:ext cx="51426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</a:p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"Сила Знаний: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Успех Вместе</a:t>
            </a: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16716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434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98" t="50000" r="43933" b="19768"/>
          <a:stretch/>
        </p:blipFill>
        <p:spPr bwMode="auto">
          <a:xfrm>
            <a:off x="6042212" y="30702"/>
            <a:ext cx="3101788" cy="684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42212" y="-99392"/>
            <a:ext cx="2650478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Как?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1196752"/>
            <a:ext cx="4494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Профессиональные, мотивированные кадры — залог успеха любой организации </a:t>
            </a:r>
          </a:p>
        </p:txBody>
      </p:sp>
      <p:pic>
        <p:nvPicPr>
          <p:cNvPr id="7" name="Picture 2" descr="C:\Users\Пользователь\Desktop\IMG_2023-4-19-13214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44" y="2420888"/>
            <a:ext cx="51125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pPr>
              <a:spcAft>
                <a:spcPts val="1200"/>
              </a:spcAf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 Управленческие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механизмы </a:t>
            </a:r>
          </a:p>
          <a:p>
            <a:pPr>
              <a:spcAft>
                <a:spcPts val="1200"/>
              </a:spcAf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 Совершенствование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педагогических компетенций </a:t>
            </a:r>
          </a:p>
          <a:p>
            <a:pPr>
              <a:spcAft>
                <a:spcPts val="1200"/>
              </a:spcAf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 Совершенствование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образовательной системы школы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15820" y="31278"/>
            <a:ext cx="51426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</a:p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"Сила Знаний: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Успех Вместе</a:t>
            </a: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40251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4555</TotalTime>
  <Words>1269</Words>
  <Application>Microsoft Office PowerPoint</Application>
  <PresentationFormat>Экран (4:3)</PresentationFormat>
  <Paragraphs>181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Самодиагностика «Школа Минпросвещения России», 2024 </vt:lpstr>
      <vt:lpstr>Результаты самодиагностики  ОУ «Таврическая школа» «Школа Минпросвещения России», 2024г.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Управленческий проект  "Сила Знаний: Успех Вместе"   (для повышения ключевого условия «Учитель. Школьная команда») </vt:lpstr>
      <vt:lpstr>Управленческий проект  "Сила Знаний: Успех Вместе"   (для повышения ключевого условия «Учитель. Школьная команда») </vt:lpstr>
      <vt:lpstr>Управленческий проект  "Сила Знаний: Успех Вместе"   (для повышения ключевого условия «Учитель. Школьная команда») </vt:lpstr>
      <vt:lpstr>Основные риски реализации проекта и пути их минимизации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73</cp:revision>
  <dcterms:created xsi:type="dcterms:W3CDTF">2024-10-31T10:20:22Z</dcterms:created>
  <dcterms:modified xsi:type="dcterms:W3CDTF">2024-11-15T03:30:53Z</dcterms:modified>
</cp:coreProperties>
</file>